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omments/modernComment_11A_6B7428B1.xml" ContentType="application/vnd.ms-powerpoint.comments+xml"/>
  <Override PartName="/ppt/comments/modernComment_118_4318E83E.xml" ContentType="application/vnd.ms-powerpoint.comment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70" r:id="rId5"/>
    <p:sldId id="256" r:id="rId6"/>
    <p:sldId id="262" r:id="rId7"/>
    <p:sldId id="263" r:id="rId8"/>
    <p:sldId id="269" r:id="rId9"/>
    <p:sldId id="268" r:id="rId10"/>
    <p:sldId id="267" r:id="rId11"/>
    <p:sldId id="285" r:id="rId12"/>
    <p:sldId id="265" r:id="rId13"/>
    <p:sldId id="279" r:id="rId14"/>
    <p:sldId id="276" r:id="rId15"/>
    <p:sldId id="282" r:id="rId16"/>
    <p:sldId id="280" r:id="rId17"/>
    <p:sldId id="281" r:id="rId18"/>
    <p:sldId id="284" r:id="rId19"/>
    <p:sldId id="272" r:id="rId20"/>
    <p:sldId id="274" r:id="rId21"/>
    <p:sldId id="27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367D29-7EAB-3972-C404-EA77D1E171B3}" name="Jen Verboven" initials="JV" userId="S::r0889629@student.thomasmore.be::efaecf1c-b885-43d2-a207-822fb8d7dc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18_4318E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0AA95B-32C4-4779-A5C0-798AD76A06DA}" authorId="{54367D29-7EAB-3972-C404-EA77D1E171B3}" created="2023-10-18T12:19:25.058">
    <pc:sldMkLst xmlns:pc="http://schemas.microsoft.com/office/powerpoint/2013/main/command">
      <pc:docMk/>
      <pc:sldMk cId="1125705790" sldId="280"/>
    </pc:sldMkLst>
    <p188:txBody>
      <a:bodyPr/>
      <a:lstStyle/>
      <a:p>
        <a:r>
          <a:rPr lang="nl-NL"/>
          <a:t>Maybe clearly divide this slide to show what the scope is and what the risks are. Also definitely add that we have to normalize the existing data!</a:t>
        </a:r>
      </a:p>
    </p188:txBody>
  </p188:cm>
</p188:cmLst>
</file>

<file path=ppt/comments/modernComment_11A_6B7428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3CD85E-2BDB-4811-BDE2-EB32408ED8F3}" authorId="{54367D29-7EAB-3972-C404-EA77D1E171B3}" created="2023-10-18T12:27:41.246">
    <pc:sldMkLst xmlns:pc="http://schemas.microsoft.com/office/powerpoint/2013/main/command">
      <pc:docMk/>
      <pc:sldMk cId="1802774705" sldId="282"/>
    </pc:sldMkLst>
    <p188:txBody>
      <a:bodyPr/>
      <a:lstStyle/>
      <a:p>
        <a:r>
          <a:rPr lang="nl-NL"/>
          <a:t>Do we need to deliver a PDF to the product owner? If not I would leave that out under section 2.2 as this powerpoint is meant for the product owner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/>
      <dgm:spPr/>
      <dgm:t>
        <a:bodyPr/>
        <a:lstStyle/>
        <a:p>
          <a:r>
            <a:rPr lang="en-ZA"/>
            <a:t>Sensor</a:t>
          </a:r>
          <a:endParaRPr lang="en-US"/>
        </a:p>
      </dgm:t>
    </dgm:pt>
    <dgm:pt modelId="{9617668C-C38C-4017-8DDF-37855B15D110}" type="parTrans" cxnId="{C4BA385D-31ED-40EF-A5D6-98DFBA64E71A}">
      <dgm:prSet/>
      <dgm:spPr/>
      <dgm:t>
        <a:bodyPr/>
        <a:lstStyle/>
        <a:p>
          <a:endParaRPr lang="en-US"/>
        </a:p>
      </dgm:t>
    </dgm:pt>
    <dgm:pt modelId="{0C95B389-AC0C-4055-9AA3-38815EFC8B0A}" type="sibTrans" cxnId="{C4BA385D-31ED-40EF-A5D6-98DFBA64E71A}">
      <dgm:prSet/>
      <dgm:spPr/>
      <dgm:t>
        <a:bodyPr/>
        <a:lstStyle/>
        <a:p>
          <a:endParaRPr lang="en-US"/>
        </a:p>
      </dgm:t>
    </dgm:pt>
    <dgm:pt modelId="{91A66877-AC1C-46D9-BF2C-6024B638DEA9}">
      <dgm:prSet phldrT="[Text]"/>
      <dgm:spPr/>
      <dgm:t>
        <a:bodyPr/>
        <a:lstStyle/>
        <a:p>
          <a:r>
            <a:rPr lang="en-US"/>
            <a:t>Data</a:t>
          </a:r>
        </a:p>
      </dgm:t>
    </dgm:pt>
    <dgm:pt modelId="{913FED05-DF41-48A7-B1F8-81937A468EF9}" type="parTrans" cxnId="{7F0DAB6F-9257-4F2D-B31A-3418F73F6952}">
      <dgm:prSet/>
      <dgm:spPr/>
      <dgm:t>
        <a:bodyPr/>
        <a:lstStyle/>
        <a:p>
          <a:endParaRPr lang="en-US"/>
        </a:p>
      </dgm:t>
    </dgm:pt>
    <dgm:pt modelId="{BFCE4A28-C381-46FF-935A-B11534EF7D87}" type="sibTrans" cxnId="{7F0DAB6F-9257-4F2D-B31A-3418F73F6952}">
      <dgm:prSet/>
      <dgm:spPr/>
      <dgm:t>
        <a:bodyPr/>
        <a:lstStyle/>
        <a:p>
          <a:endParaRPr lang="en-US"/>
        </a:p>
      </dgm:t>
    </dgm:pt>
    <dgm:pt modelId="{76CC3289-2662-43F0-A3C6-BA04A135F08C}">
      <dgm:prSet phldrT="[Text]"/>
      <dgm:spPr/>
      <dgm:t>
        <a:bodyPr/>
        <a:lstStyle/>
        <a:p>
          <a:r>
            <a:rPr lang="en-US"/>
            <a:t>Platform</a:t>
          </a:r>
        </a:p>
      </dgm:t>
    </dgm:pt>
    <dgm:pt modelId="{D46DB4DA-1442-4ECE-89FE-BBB1E3489E3D}" type="parTrans" cxnId="{0400886E-8A1A-44C2-95A7-DB0EF4911494}">
      <dgm:prSet/>
      <dgm:spPr/>
      <dgm:t>
        <a:bodyPr/>
        <a:lstStyle/>
        <a:p>
          <a:endParaRPr lang="en-US"/>
        </a:p>
      </dgm:t>
    </dgm:pt>
    <dgm:pt modelId="{FA28C9D6-476E-43CD-BA23-D6D990FD78D0}" type="sibTrans" cxnId="{0400886E-8A1A-44C2-95A7-DB0EF4911494}">
      <dgm:prSet/>
      <dgm:spPr/>
      <dgm:t>
        <a:bodyPr/>
        <a:lstStyle/>
        <a:p>
          <a:endParaRPr lang="en-US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ometer Middle with solid fill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 with solid fill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6E31C6AB-C9E6-448F-A8CC-566A63619D4D}" type="presOf" srcId="{76CC3289-2662-43F0-A3C6-BA04A135F08C}" destId="{133097FC-B1F8-4953-B0AB-E8E73D968D1C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  <dgm:cxn modelId="{26649F18-C204-4047-8300-905486AB3755}" type="presParOf" srcId="{8994D886-A75F-411A-A9D7-D31991FF12BD}" destId="{F679C986-30E4-4F0A-A3A6-CAE528BFED76}" srcOrd="3" destOrd="0" presId="urn:microsoft.com/office/officeart/2018/2/layout/IconLabelList"/>
    <dgm:cxn modelId="{898D629F-DA37-435F-A0B2-0617605D711A}" type="presParOf" srcId="{8994D886-A75F-411A-A9D7-D31991FF12BD}" destId="{2EC2FDE3-8908-45C7-A3FD-EB370213FE69}" srcOrd="4" destOrd="0" presId="urn:microsoft.com/office/officeart/2018/2/layout/IconLabelList"/>
    <dgm:cxn modelId="{2BDADB1C-15B1-4763-9B35-3792147F8F87}" type="presParOf" srcId="{2EC2FDE3-8908-45C7-A3FD-EB370213FE69}" destId="{6DB1FE51-13D0-4A38-AD6E-48D4371A1AF3}" srcOrd="0" destOrd="0" presId="urn:microsoft.com/office/officeart/2018/2/layout/IconLabelList"/>
    <dgm:cxn modelId="{F692F1E6-C6EC-4391-8432-EB6C34194240}" type="presParOf" srcId="{2EC2FDE3-8908-45C7-A3FD-EB370213FE69}" destId="{0928538A-05CC-4A79-BD5D-92F985D1EEE5}" srcOrd="1" destOrd="0" presId="urn:microsoft.com/office/officeart/2018/2/layout/IconLabelList"/>
    <dgm:cxn modelId="{0E6AF6C4-A4E5-4234-9E16-F9F2334264CD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/>
            <a:t>Sensor</a:t>
          </a:r>
          <a:endParaRPr lang="en-US" sz="3600" kern="1200"/>
        </a:p>
      </dsp:txBody>
      <dsp:txXfrm>
        <a:off x="54818" y="2746269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310064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Data</a:t>
          </a:r>
        </a:p>
      </dsp:txBody>
      <dsp:txXfrm>
        <a:off x="3841646" y="2746269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Platform</a:t>
          </a:r>
        </a:p>
      </dsp:txBody>
      <dsp:txXfrm>
        <a:off x="7628474" y="2746269"/>
        <a:ext cx="322283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7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Maybe remove this slide or move the contents to a different one to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3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6B7428B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4318E83E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abstract connection in pale grey background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" b="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Charles </a:t>
            </a:r>
            <a:r>
              <a:rPr lang="nl-NL" sz="24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Kwakye</a:t>
            </a:r>
            <a:r>
              <a:rPr lang="nl-NL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Tristan Van Loy, </a:t>
            </a:r>
            <a:r>
              <a:rPr lang="nl-NL" sz="24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Syan</a:t>
            </a:r>
            <a:r>
              <a:rPr lang="nl-NL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Delbart</a:t>
            </a:r>
            <a:r>
              <a:rPr lang="nl-NL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Wieland </a:t>
            </a:r>
            <a:r>
              <a:rPr lang="nl-NL" sz="24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Vandebotermet</a:t>
            </a:r>
            <a:r>
              <a:rPr lang="nl-NL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Lucas De Greef, Jen </a:t>
            </a:r>
            <a:r>
              <a:rPr lang="nl-NL" sz="24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Verboven</a:t>
            </a:r>
            <a:endParaRPr lang="nl-NL" err="1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CD60B3-5D42-4448-9D2F-6BB6D327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97" y="832994"/>
            <a:ext cx="6574128" cy="14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D8CC7-010A-4F00-1C17-17B9A7C19B86}"/>
              </a:ext>
            </a:extLst>
          </p:cNvPr>
          <p:cNvSpPr txBox="1"/>
          <p:nvPr/>
        </p:nvSpPr>
        <p:spPr>
          <a:xfrm>
            <a:off x="2040797" y="3187523"/>
            <a:ext cx="81029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BE" sz="4800" b="1">
                <a:solidFill>
                  <a:schemeClr val="tx1">
                    <a:lumMod val="75000"/>
                    <a:lumOff val="25000"/>
                  </a:schemeClr>
                </a:solidFill>
                <a:latin typeface="Aptos Narrow"/>
              </a:rPr>
              <a:t>Project 4.0</a:t>
            </a:r>
            <a:endParaRPr lang="nl-NL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7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97684D-C02E-9424-9B06-2FC266B67943}"/>
              </a:ext>
            </a:extLst>
          </p:cNvPr>
          <p:cNvSpPr txBox="1"/>
          <p:nvPr/>
        </p:nvSpPr>
        <p:spPr>
          <a:xfrm>
            <a:off x="8042147" y="886265"/>
            <a:ext cx="359183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BE" sz="6000">
                <a:solidFill>
                  <a:schemeClr val="bg1"/>
                </a:solidFill>
                <a:latin typeface="Aptos Display"/>
              </a:rPr>
              <a:t>The </a:t>
            </a:r>
            <a:r>
              <a:rPr lang="en-BE" sz="6000" err="1">
                <a:solidFill>
                  <a:schemeClr val="bg1"/>
                </a:solidFill>
                <a:latin typeface="Aptos Display"/>
              </a:rPr>
              <a:t>Difficulties</a:t>
            </a:r>
            <a:endParaRPr lang="nl-NL" sz="6000" err="1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EC3525-960A-8144-3701-AFDBFA378030}"/>
              </a:ext>
            </a:extLst>
          </p:cNvPr>
          <p:cNvSpPr txBox="1"/>
          <p:nvPr/>
        </p:nvSpPr>
        <p:spPr>
          <a:xfrm>
            <a:off x="8159263" y="4025586"/>
            <a:ext cx="34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84A7F0A-9ACA-7206-A690-B1041DA066F2}"/>
              </a:ext>
            </a:extLst>
          </p:cNvPr>
          <p:cNvSpPr txBox="1">
            <a:spLocks/>
          </p:cNvSpPr>
          <p:nvPr/>
        </p:nvSpPr>
        <p:spPr>
          <a:xfrm>
            <a:off x="447328" y="725701"/>
            <a:ext cx="7328900" cy="555288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3200"/>
              <a:t>Existing data of water levels in second grade watercourses is either not normalized or missing</a:t>
            </a:r>
            <a:endParaRPr lang="en-US" sz="3200">
              <a:ea typeface="+mn-lt"/>
              <a:cs typeface="+mn-lt"/>
            </a:endParaRPr>
          </a:p>
          <a:p>
            <a:pPr marL="305435" indent="-305435"/>
            <a:r>
              <a:rPr lang="en-US" sz="3200"/>
              <a:t>Interactions between infrastructures aren't always clear</a:t>
            </a:r>
          </a:p>
          <a:p>
            <a:pPr marL="305435" indent="-305435"/>
            <a:r>
              <a:rPr lang="en-US" sz="3200"/>
              <a:t>Impact of decisions made or measures taken by governments isn't always clear</a:t>
            </a:r>
          </a:p>
          <a:p>
            <a:pPr marL="305435" indent="-305435"/>
            <a:r>
              <a:rPr lang="en-US" sz="3200"/>
              <a:t>Crisis situations change very fast</a:t>
            </a:r>
          </a:p>
        </p:txBody>
      </p:sp>
    </p:spTree>
    <p:extLst>
      <p:ext uri="{BB962C8B-B14F-4D97-AF65-F5344CB8AC3E}">
        <p14:creationId xmlns:p14="http://schemas.microsoft.com/office/powerpoint/2010/main" val="153522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50CD7-F656-46E3-89EF-030FAE5D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nl-BE"/>
            </a:br>
            <a:br>
              <a:rPr lang="nl-BE"/>
            </a:br>
            <a:r>
              <a:rPr lang="nl-BE"/>
              <a:t>Project timeline</a:t>
            </a:r>
            <a:endParaRPr lang="nl-NL"/>
          </a:p>
          <a:p>
            <a:endParaRPr lang="nl-NL"/>
          </a:p>
        </p:txBody>
      </p:sp>
      <p:pic>
        <p:nvPicPr>
          <p:cNvPr id="6" name="Tijdelijke aanduiding voor inhoud 5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F1B104B8-8384-5CF3-F62F-20A78FD7D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95" y="2023614"/>
            <a:ext cx="10277414" cy="4675626"/>
          </a:xfrm>
        </p:spPr>
      </p:pic>
    </p:spTree>
    <p:extLst>
      <p:ext uri="{BB962C8B-B14F-4D97-AF65-F5344CB8AC3E}">
        <p14:creationId xmlns:p14="http://schemas.microsoft.com/office/powerpoint/2010/main" val="351975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4AB72-0E97-2859-67DF-C278FAD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ea typeface="+mj-lt"/>
                <a:cs typeface="+mj-lt"/>
              </a:rPr>
              <a:t>Information </a:t>
            </a:r>
            <a:r>
              <a:rPr lang="nl-NL" err="1">
                <a:ea typeface="+mj-lt"/>
                <a:cs typeface="+mj-lt"/>
              </a:rPr>
              <a:t>and</a:t>
            </a:r>
            <a:r>
              <a:rPr lang="nl-NL">
                <a:ea typeface="+mj-lt"/>
                <a:cs typeface="+mj-lt"/>
              </a:rPr>
              <a:t> </a:t>
            </a:r>
            <a:r>
              <a:rPr lang="nl-NL" err="1">
                <a:ea typeface="+mj-lt"/>
                <a:cs typeface="+mj-lt"/>
              </a:rPr>
              <a:t>reporting</a:t>
            </a:r>
            <a:br>
              <a:rPr lang="nl-NL">
                <a:ea typeface="+mj-lt"/>
                <a:cs typeface="+mj-lt"/>
              </a:rPr>
            </a:br>
            <a:r>
              <a:rPr lang="nl-NL" sz="2000" err="1"/>
              <a:t>Our</a:t>
            </a:r>
            <a:r>
              <a:rPr lang="nl-NL" sz="2000"/>
              <a:t> </a:t>
            </a:r>
            <a:r>
              <a:rPr lang="nl-NL" sz="2000" err="1"/>
              <a:t>responsibilities</a:t>
            </a:r>
            <a:endParaRPr lang="nl-NL" sz="2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25B2F-606A-A300-B1A2-794E04C4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6" y="1715956"/>
            <a:ext cx="5242665" cy="4891673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1.1 Identification of Needs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We would evaluate the current project status to identify potential gaps in information,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en-US" sz="18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1.2 Interview and Information Timeline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Define a schedule for additional interviews or data collection with team and client.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Project lead - Syan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Arial"/>
                <a:cs typeface="Arial"/>
              </a:rPr>
              <a:t>Delbart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Documents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manager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- Charles Nana Kwakye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l-NL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8E068-17F7-B298-A672-26C8949E6769}"/>
              </a:ext>
            </a:extLst>
          </p:cNvPr>
          <p:cNvSpPr txBox="1"/>
          <p:nvPr/>
        </p:nvSpPr>
        <p:spPr>
          <a:xfrm>
            <a:off x="5863151" y="2072000"/>
            <a:ext cx="5936343" cy="1055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en-US" sz="18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Reporting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to the Client</a:t>
            </a: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The team would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establish 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a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reporting schedule for client updates</a:t>
            </a: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  <a:r>
              <a:rPr lang="nl-NL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7747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4AB72-0E97-2859-67DF-C278FAD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Project scope </a:t>
            </a:r>
            <a:r>
              <a:rPr lang="nl-NL" err="1">
                <a:ea typeface="+mj-lt"/>
                <a:cs typeface="+mj-lt"/>
              </a:rPr>
              <a:t>and</a:t>
            </a:r>
            <a:r>
              <a:rPr lang="nl-NL">
                <a:ea typeface="+mj-lt"/>
                <a:cs typeface="+mj-lt"/>
              </a:rPr>
              <a:t> risk analysis</a:t>
            </a:r>
            <a:br>
              <a:rPr lang="nl-NL">
                <a:ea typeface="+mj-lt"/>
                <a:cs typeface="+mj-lt"/>
              </a:rPr>
            </a:br>
            <a:r>
              <a:rPr lang="nl-NL" sz="2000" err="1"/>
              <a:t>Our</a:t>
            </a:r>
            <a:r>
              <a:rPr lang="nl-NL" sz="2000"/>
              <a:t> </a:t>
            </a:r>
            <a:r>
              <a:rPr lang="nl-NL" sz="2000" err="1"/>
              <a:t>responsibilities</a:t>
            </a:r>
            <a:endParaRPr lang="nl-NL" sz="2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25B2F-606A-A300-B1A2-794E04C4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>
                <a:ea typeface="+mn-lt"/>
                <a:cs typeface="+mn-lt"/>
              </a:rPr>
              <a:t>We </a:t>
            </a:r>
            <a:r>
              <a:rPr lang="nl-NL" err="1">
                <a:ea typeface="+mn-lt"/>
                <a:cs typeface="+mn-lt"/>
              </a:rPr>
              <a:t>should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integrate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the</a:t>
            </a:r>
            <a:r>
              <a:rPr lang="nl-NL">
                <a:ea typeface="+mn-lt"/>
                <a:cs typeface="+mn-lt"/>
              </a:rPr>
              <a:t> project </a:t>
            </a:r>
            <a:r>
              <a:rPr lang="nl-NL" err="1">
                <a:ea typeface="+mn-lt"/>
                <a:cs typeface="+mn-lt"/>
              </a:rPr>
              <a:t>with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the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MyCSN</a:t>
            </a:r>
            <a:r>
              <a:rPr lang="nl-NL">
                <a:ea typeface="+mn-lt"/>
                <a:cs typeface="+mn-lt"/>
              </a:rPr>
              <a:t> platform</a:t>
            </a:r>
          </a:p>
          <a:p>
            <a:pPr marL="629920" lvl="1" indent="-305435"/>
            <a:r>
              <a:rPr lang="nl-NL">
                <a:ea typeface="+mn-lt"/>
                <a:cs typeface="+mn-lt"/>
              </a:rPr>
              <a:t>Do </a:t>
            </a:r>
            <a:r>
              <a:rPr lang="nl-NL" err="1">
                <a:ea typeface="+mn-lt"/>
                <a:cs typeface="+mn-lt"/>
              </a:rPr>
              <a:t>good</a:t>
            </a:r>
            <a:r>
              <a:rPr lang="nl-NL">
                <a:ea typeface="+mn-lt"/>
                <a:cs typeface="+mn-lt"/>
              </a:rPr>
              <a:t> research </a:t>
            </a:r>
            <a:r>
              <a:rPr lang="nl-NL" err="1">
                <a:ea typeface="+mn-lt"/>
                <a:cs typeface="+mn-lt"/>
              </a:rPr>
              <a:t>to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ensure</a:t>
            </a:r>
            <a:r>
              <a:rPr lang="nl-NL">
                <a:ea typeface="+mn-lt"/>
                <a:cs typeface="+mn-lt"/>
              </a:rPr>
              <a:t> we </a:t>
            </a:r>
            <a:r>
              <a:rPr lang="nl-NL" err="1">
                <a:ea typeface="+mn-lt"/>
                <a:cs typeface="+mn-lt"/>
              </a:rPr>
              <a:t>understand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the</a:t>
            </a:r>
            <a:r>
              <a:rPr lang="nl-NL">
                <a:ea typeface="+mn-lt"/>
                <a:cs typeface="+mn-lt"/>
              </a:rPr>
              <a:t> platform</a:t>
            </a:r>
          </a:p>
          <a:p>
            <a:pPr marL="305435" indent="-305435"/>
            <a:r>
              <a:rPr lang="nl-NL">
                <a:ea typeface="+mn-lt"/>
                <a:cs typeface="+mn-lt"/>
              </a:rPr>
              <a:t>The </a:t>
            </a:r>
            <a:r>
              <a:rPr lang="nl-NL" err="1">
                <a:ea typeface="+mn-lt"/>
                <a:cs typeface="+mn-lt"/>
              </a:rPr>
              <a:t>visualization</a:t>
            </a:r>
            <a:r>
              <a:rPr lang="nl-NL">
                <a:ea typeface="+mn-lt"/>
                <a:cs typeface="+mn-lt"/>
              </a:rPr>
              <a:t> must take non-</a:t>
            </a:r>
            <a:r>
              <a:rPr lang="nl-NL" err="1">
                <a:ea typeface="+mn-lt"/>
                <a:cs typeface="+mn-lt"/>
              </a:rPr>
              <a:t>technical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people</a:t>
            </a:r>
            <a:r>
              <a:rPr lang="nl-NL">
                <a:ea typeface="+mn-lt"/>
                <a:cs typeface="+mn-lt"/>
              </a:rPr>
              <a:t> in mind</a:t>
            </a:r>
            <a:endParaRPr lang="nl-NL"/>
          </a:p>
          <a:p>
            <a:pPr marL="629920" lvl="1" indent="-305435"/>
            <a:r>
              <a:rPr lang="nl-NL">
                <a:ea typeface="+mn-lt"/>
                <a:cs typeface="+mn-lt"/>
              </a:rPr>
              <a:t>Do </a:t>
            </a:r>
            <a:r>
              <a:rPr lang="nl-NL" err="1">
                <a:ea typeface="+mn-lt"/>
                <a:cs typeface="+mn-lt"/>
              </a:rPr>
              <a:t>regular</a:t>
            </a:r>
            <a:r>
              <a:rPr lang="nl-NL">
                <a:ea typeface="+mn-lt"/>
                <a:cs typeface="+mn-lt"/>
              </a:rPr>
              <a:t> user </a:t>
            </a:r>
            <a:r>
              <a:rPr lang="nl-NL" err="1">
                <a:ea typeface="+mn-lt"/>
                <a:cs typeface="+mn-lt"/>
              </a:rPr>
              <a:t>testing</a:t>
            </a:r>
            <a:r>
              <a:rPr lang="nl-NL">
                <a:ea typeface="+mn-lt"/>
                <a:cs typeface="+mn-lt"/>
              </a:rPr>
              <a:t>, as </a:t>
            </a:r>
            <a:r>
              <a:rPr lang="nl-NL" err="1">
                <a:ea typeface="+mn-lt"/>
                <a:cs typeface="+mn-lt"/>
              </a:rPr>
              <a:t>to</a:t>
            </a:r>
            <a:r>
              <a:rPr lang="nl-NL">
                <a:ea typeface="+mn-lt"/>
                <a:cs typeface="+mn-lt"/>
              </a:rPr>
              <a:t> have </a:t>
            </a:r>
            <a:r>
              <a:rPr lang="nl-NL" err="1">
                <a:ea typeface="+mn-lt"/>
                <a:cs typeface="+mn-lt"/>
              </a:rPr>
              <a:t>an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objective</a:t>
            </a:r>
            <a:r>
              <a:rPr lang="nl-NL">
                <a:ea typeface="+mn-lt"/>
                <a:cs typeface="+mn-lt"/>
              </a:rPr>
              <a:t> view </a:t>
            </a:r>
            <a:r>
              <a:rPr lang="nl-NL" err="1">
                <a:ea typeface="+mn-lt"/>
                <a:cs typeface="+mn-lt"/>
              </a:rPr>
              <a:t>to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the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usability</a:t>
            </a:r>
          </a:p>
          <a:p>
            <a:pPr marL="305435" indent="-305435"/>
            <a:r>
              <a:rPr lang="nl-NL" err="1"/>
              <a:t>Not</a:t>
            </a:r>
            <a:r>
              <a:rPr lang="nl-NL"/>
              <a:t> finishing </a:t>
            </a:r>
            <a:r>
              <a:rPr lang="nl-NL" err="1"/>
              <a:t>the</a:t>
            </a:r>
            <a:r>
              <a:rPr lang="nl-NL"/>
              <a:t> project on time</a:t>
            </a:r>
          </a:p>
          <a:p>
            <a:pPr marL="629920" lvl="1" indent="-305435"/>
            <a:r>
              <a:rPr lang="nl-NL"/>
              <a:t>A </a:t>
            </a:r>
            <a:r>
              <a:rPr lang="nl-NL" err="1"/>
              <a:t>good</a:t>
            </a:r>
            <a:r>
              <a:rPr lang="nl-NL"/>
              <a:t> planning</a:t>
            </a:r>
          </a:p>
          <a:p>
            <a:pPr marL="305435" indent="-305435"/>
            <a:endParaRPr lang="nl-NL"/>
          </a:p>
          <a:p>
            <a:pPr marL="305435" indent="-305435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7057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4AB72-0E97-2859-67DF-C278FAD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Project scope </a:t>
            </a:r>
            <a:r>
              <a:rPr lang="nl-NL" err="1">
                <a:ea typeface="+mj-lt"/>
                <a:cs typeface="+mj-lt"/>
              </a:rPr>
              <a:t>and</a:t>
            </a:r>
            <a:r>
              <a:rPr lang="nl-NL">
                <a:ea typeface="+mj-lt"/>
                <a:cs typeface="+mj-lt"/>
              </a:rPr>
              <a:t> risk analysis</a:t>
            </a:r>
            <a:br>
              <a:rPr lang="nl-NL">
                <a:ea typeface="+mj-lt"/>
                <a:cs typeface="+mj-lt"/>
              </a:rPr>
            </a:br>
            <a:r>
              <a:rPr lang="nl-NL" sz="2000"/>
              <a:t>PRODUCT OWNER responsibilities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25B2F-606A-A300-B1A2-794E04C4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>
                <a:ea typeface="+mn-lt"/>
                <a:cs typeface="+mn-lt"/>
              </a:rPr>
              <a:t>The users </a:t>
            </a:r>
            <a:r>
              <a:rPr lang="nl-NL" err="1">
                <a:ea typeface="+mn-lt"/>
                <a:cs typeface="+mn-lt"/>
              </a:rPr>
              <a:t>need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to</a:t>
            </a:r>
            <a:r>
              <a:rPr lang="nl-NL">
                <a:ea typeface="+mn-lt"/>
                <a:cs typeface="+mn-lt"/>
              </a:rPr>
              <a:t> have </a:t>
            </a:r>
            <a:r>
              <a:rPr lang="nl-NL" err="1">
                <a:ea typeface="+mn-lt"/>
                <a:cs typeface="+mn-lt"/>
              </a:rPr>
              <a:t>authorization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to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the</a:t>
            </a:r>
            <a:r>
              <a:rPr lang="nl-NL">
                <a:ea typeface="+mn-lt"/>
                <a:cs typeface="+mn-lt"/>
              </a:rPr>
              <a:t> dashboard.</a:t>
            </a:r>
            <a:endParaRPr lang="nl-NL"/>
          </a:p>
          <a:p>
            <a:pPr marL="629920" lvl="1" indent="-305435"/>
            <a:r>
              <a:rPr lang="nl-NL">
                <a:ea typeface="+mn-lt"/>
                <a:cs typeface="+mn-lt"/>
              </a:rPr>
              <a:t>Make </a:t>
            </a:r>
            <a:r>
              <a:rPr lang="nl-NL" err="1">
                <a:ea typeface="+mn-lt"/>
                <a:cs typeface="+mn-lt"/>
              </a:rPr>
              <a:t>clear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to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those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who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need</a:t>
            </a:r>
            <a:r>
              <a:rPr lang="nl-NL">
                <a:ea typeface="+mn-lt"/>
                <a:cs typeface="+mn-lt"/>
              </a:rPr>
              <a:t> access </a:t>
            </a:r>
            <a:r>
              <a:rPr lang="nl-NL" err="1">
                <a:ea typeface="+mn-lt"/>
                <a:cs typeface="+mn-lt"/>
              </a:rPr>
              <a:t>and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how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they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can</a:t>
            </a:r>
            <a:r>
              <a:rPr lang="nl-NL">
                <a:ea typeface="+mn-lt"/>
                <a:cs typeface="+mn-lt"/>
              </a:rPr>
              <a:t> access </a:t>
            </a:r>
            <a:r>
              <a:rPr lang="nl-NL" err="1">
                <a:ea typeface="+mn-lt"/>
                <a:cs typeface="+mn-lt"/>
              </a:rPr>
              <a:t>the</a:t>
            </a:r>
            <a:r>
              <a:rPr lang="nl-NL">
                <a:ea typeface="+mn-lt"/>
                <a:cs typeface="+mn-lt"/>
              </a:rPr>
              <a:t> dashboard</a:t>
            </a:r>
            <a:endParaRPr lang="nl-NL"/>
          </a:p>
          <a:p>
            <a:pPr marL="629920" lvl="1" indent="-305435"/>
            <a:endParaRPr lang="nl-NL"/>
          </a:p>
          <a:p>
            <a:pPr marL="305435" indent="-305435"/>
            <a:endParaRPr lang="nl-NL"/>
          </a:p>
          <a:p>
            <a:pPr marL="305435" indent="-305435"/>
            <a:endParaRPr lang="nl-NL"/>
          </a:p>
          <a:p>
            <a:pPr marL="305435" indent="-305435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48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4AB72-0E97-2859-67DF-C278FAD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ea typeface="+mj-lt"/>
                <a:cs typeface="+mj-lt"/>
              </a:rPr>
              <a:t>What</a:t>
            </a:r>
            <a:r>
              <a:rPr lang="nl-NL">
                <a:ea typeface="+mj-lt"/>
                <a:cs typeface="+mj-lt"/>
              </a:rPr>
              <a:t> </a:t>
            </a:r>
            <a:r>
              <a:rPr lang="nl-NL" err="1">
                <a:ea typeface="+mj-lt"/>
                <a:cs typeface="+mj-lt"/>
              </a:rPr>
              <a:t>Our</a:t>
            </a:r>
            <a:r>
              <a:rPr lang="nl-NL">
                <a:ea typeface="+mj-lt"/>
                <a:cs typeface="+mj-lt"/>
              </a:rPr>
              <a:t> Solution </a:t>
            </a:r>
            <a:r>
              <a:rPr lang="nl-NL" err="1">
                <a:ea typeface="+mj-lt"/>
                <a:cs typeface="+mj-lt"/>
              </a:rPr>
              <a:t>could</a:t>
            </a:r>
            <a:r>
              <a:rPr lang="nl-NL">
                <a:ea typeface="+mj-lt"/>
                <a:cs typeface="+mj-lt"/>
              </a:rPr>
              <a:t> DO </a:t>
            </a:r>
            <a:r>
              <a:rPr lang="nl-NL" err="1">
                <a:ea typeface="+mj-lt"/>
                <a:cs typeface="+mj-lt"/>
              </a:rPr>
              <a:t>and</a:t>
            </a:r>
            <a:r>
              <a:rPr lang="nl-NL">
                <a:ea typeface="+mj-lt"/>
                <a:cs typeface="+mj-lt"/>
              </a:rPr>
              <a:t> </a:t>
            </a:r>
            <a:r>
              <a:rPr lang="nl-NL" err="1">
                <a:ea typeface="+mj-lt"/>
                <a:cs typeface="+mj-lt"/>
              </a:rPr>
              <a:t>won't</a:t>
            </a:r>
            <a:r>
              <a:rPr lang="nl-NL">
                <a:ea typeface="+mj-lt"/>
                <a:cs typeface="+mj-lt"/>
              </a:rPr>
              <a:t> do</a:t>
            </a:r>
            <a:br>
              <a:rPr lang="nl-NL">
                <a:ea typeface="+mj-lt"/>
                <a:cs typeface="+mj-lt"/>
              </a:rPr>
            </a:br>
            <a:r>
              <a:rPr lang="nl-NL" sz="2000" err="1"/>
              <a:t>PRoDUct</a:t>
            </a:r>
            <a:r>
              <a:rPr lang="nl-NL" sz="2000"/>
              <a:t> </a:t>
            </a:r>
            <a:r>
              <a:rPr lang="nl-NL" sz="2000" err="1"/>
              <a:t>CapaBILities</a:t>
            </a:r>
            <a:endParaRPr lang="nl-NL" sz="2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25B2F-606A-A300-B1A2-794E04C4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1664"/>
            <a:ext cx="11029615" cy="4829174"/>
          </a:xfrm>
        </p:spPr>
        <p:txBody>
          <a:bodyPr/>
          <a:lstStyle/>
          <a:p>
            <a:pPr marL="305435" indent="-305435"/>
            <a:endParaRPr lang="nl-NL"/>
          </a:p>
          <a:p>
            <a:pPr marL="305435" indent="-305435"/>
            <a:endParaRPr lang="nl-NL"/>
          </a:p>
          <a:p>
            <a:pPr marL="305435" indent="-305435"/>
            <a:endParaRPr lang="nl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8A0559-98BD-5FB2-470B-12DE9E541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96807"/>
              </p:ext>
            </p:extLst>
          </p:nvPr>
        </p:nvGraphicFramePr>
        <p:xfrm>
          <a:off x="581191" y="2687320"/>
          <a:ext cx="1102961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14808">
                  <a:extLst>
                    <a:ext uri="{9D8B030D-6E8A-4147-A177-3AD203B41FA5}">
                      <a16:colId xmlns:a16="http://schemas.microsoft.com/office/drawing/2014/main" val="611273173"/>
                    </a:ext>
                  </a:extLst>
                </a:gridCol>
                <a:gridCol w="5514808">
                  <a:extLst>
                    <a:ext uri="{9D8B030D-6E8A-4147-A177-3AD203B41FA5}">
                      <a16:colId xmlns:a16="http://schemas.microsoft.com/office/drawing/2014/main" val="1156771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/>
                        <a:t>Could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Won't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5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/>
                        <a:t>Dashboard using front-end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No prediction of floods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9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4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D35CBF40-0170-4FCE-BBDE-5B12964A7E1D}"/>
              </a:ext>
            </a:extLst>
          </p:cNvPr>
          <p:cNvSpPr/>
          <p:nvPr/>
        </p:nvSpPr>
        <p:spPr>
          <a:xfrm>
            <a:off x="6095365" y="1862195"/>
            <a:ext cx="5631838" cy="4895259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BC72FD9-2159-94D8-9755-436662F2B6EA}"/>
              </a:ext>
            </a:extLst>
          </p:cNvPr>
          <p:cNvSpPr/>
          <p:nvPr/>
        </p:nvSpPr>
        <p:spPr>
          <a:xfrm>
            <a:off x="460328" y="1862195"/>
            <a:ext cx="5631838" cy="48952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178F60-4D29-AA7C-D22B-71F061C5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0936FE-E7DA-EFC8-CDB7-CC4F097E1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37" y="4993780"/>
            <a:ext cx="4970836" cy="895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Syan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Delbart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: Team leader, Digital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Innovation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. Competent in building Web Apps, Websites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and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 Databases.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2D1693-37A5-D2E2-A7CE-E8194790F879}"/>
              </a:ext>
            </a:extLst>
          </p:cNvPr>
          <p:cNvSpPr txBox="1"/>
          <p:nvPr/>
        </p:nvSpPr>
        <p:spPr>
          <a:xfrm>
            <a:off x="7027333" y="4976518"/>
            <a:ext cx="42051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l-NL">
                <a:solidFill>
                  <a:schemeClr val="bg1"/>
                </a:solidFill>
              </a:rPr>
              <a:t>Charles </a:t>
            </a:r>
            <a:r>
              <a:rPr lang="nl-NL" err="1">
                <a:solidFill>
                  <a:schemeClr val="bg1"/>
                </a:solidFill>
              </a:rPr>
              <a:t>Kwakye</a:t>
            </a:r>
            <a:r>
              <a:rPr lang="nl-NL">
                <a:solidFill>
                  <a:schemeClr val="bg1"/>
                </a:solidFill>
              </a:rPr>
              <a:t>: Document lead, </a:t>
            </a:r>
            <a:r>
              <a:rPr lang="nl-NL" err="1">
                <a:solidFill>
                  <a:schemeClr val="bg1"/>
                </a:solidFill>
              </a:rPr>
              <a:t>Artificial</a:t>
            </a:r>
            <a:r>
              <a:rPr lang="nl-NL">
                <a:solidFill>
                  <a:schemeClr val="bg1"/>
                </a:solidFill>
              </a:rPr>
              <a:t> Intelligence. Data </a:t>
            </a:r>
            <a:r>
              <a:rPr lang="nl-NL" err="1">
                <a:solidFill>
                  <a:schemeClr val="bg1"/>
                </a:solidFill>
              </a:rPr>
              <a:t>Visualization</a:t>
            </a:r>
            <a:r>
              <a:rPr lang="nl-NL">
                <a:solidFill>
                  <a:schemeClr val="bg1"/>
                </a:solidFill>
              </a:rPr>
              <a:t>, </a:t>
            </a:r>
            <a:r>
              <a:rPr lang="nl-NL" err="1">
                <a:solidFill>
                  <a:schemeClr val="bg1"/>
                </a:solidFill>
              </a:rPr>
              <a:t>Webscrapers</a:t>
            </a:r>
            <a:r>
              <a:rPr lang="nl-NL">
                <a:solidFill>
                  <a:schemeClr val="bg1"/>
                </a:solidFill>
              </a:rPr>
              <a:t> </a:t>
            </a:r>
            <a:r>
              <a:rPr lang="nl-NL" err="1">
                <a:solidFill>
                  <a:schemeClr val="bg1"/>
                </a:solidFill>
              </a:rPr>
              <a:t>and</a:t>
            </a:r>
            <a:r>
              <a:rPr lang="nl-NL">
                <a:solidFill>
                  <a:schemeClr val="bg1"/>
                </a:solidFill>
              </a:rPr>
              <a:t> Websites.</a:t>
            </a:r>
          </a:p>
        </p:txBody>
      </p:sp>
      <p:pic>
        <p:nvPicPr>
          <p:cNvPr id="5" name="Afbeelding 4" descr="Afbeelding met Menselijk gezicht, persoon, buitenshuis, Dreadlocks&#10;&#10;Automatisch gegenereerde beschrijving">
            <a:extLst>
              <a:ext uri="{FF2B5EF4-FFF2-40B4-BE49-F238E27FC236}">
                <a16:creationId xmlns:a16="http://schemas.microsoft.com/office/drawing/2014/main" id="{AAC77F41-F4A8-6163-FB80-25EC5B28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26" y="2137833"/>
            <a:ext cx="2572925" cy="2572925"/>
          </a:xfrm>
          <a:prstGeom prst="rect">
            <a:avLst/>
          </a:prstGeom>
        </p:spPr>
      </p:pic>
      <p:pic>
        <p:nvPicPr>
          <p:cNvPr id="6" name="Afbeelding 5" descr="Afbeelding met boom, buitenshuis, persoon, Menselijk gezicht&#10;&#10;Automatisch gegenereerde beschrijving">
            <a:extLst>
              <a:ext uri="{FF2B5EF4-FFF2-40B4-BE49-F238E27FC236}">
                <a16:creationId xmlns:a16="http://schemas.microsoft.com/office/drawing/2014/main" id="{8051AFC3-463D-E0E5-E958-CDD59525E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19" y="2137833"/>
            <a:ext cx="2572927" cy="2572927"/>
          </a:xfrm>
          <a:prstGeom prst="rect">
            <a:avLst/>
          </a:prstGeom>
        </p:spPr>
      </p:pic>
      <p:pic>
        <p:nvPicPr>
          <p:cNvPr id="7" name="Afbeelding 6" descr="Afbeelding met Menselijk gezicht, persoon, buitenshuis, Dreadlocks&#10;&#10;Automatisch gegenereerde beschrijving">
            <a:extLst>
              <a:ext uri="{FF2B5EF4-FFF2-40B4-BE49-F238E27FC236}">
                <a16:creationId xmlns:a16="http://schemas.microsoft.com/office/drawing/2014/main" id="{A3B9A1FF-D1AF-CBBE-5C66-D250C3FC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793" y="2187725"/>
            <a:ext cx="2572925" cy="25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8BC72FD9-2159-94D8-9755-436662F2B6EA}"/>
              </a:ext>
            </a:extLst>
          </p:cNvPr>
          <p:cNvSpPr/>
          <p:nvPr/>
        </p:nvSpPr>
        <p:spPr>
          <a:xfrm>
            <a:off x="460328" y="1862195"/>
            <a:ext cx="5631838" cy="489525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178F60-4D29-AA7C-D22B-71F061C5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0936FE-E7DA-EFC8-CDB7-CC4F097E1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37" y="4993780"/>
            <a:ext cx="4970836" cy="895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FFFFF"/>
                </a:solidFill>
                <a:ea typeface="+mn-lt"/>
                <a:cs typeface="+mn-lt"/>
              </a:rPr>
              <a:t>Lucas De Greef: Team member, Internet of Things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. Competent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 PLC systems,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APIs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and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 sensors.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39B2CF-6B5C-2D0D-3774-5058F6989701}"/>
              </a:ext>
            </a:extLst>
          </p:cNvPr>
          <p:cNvSpPr/>
          <p:nvPr/>
        </p:nvSpPr>
        <p:spPr>
          <a:xfrm>
            <a:off x="6096982" y="1864342"/>
            <a:ext cx="5631838" cy="48952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2D1693-37A5-D2E2-A7CE-E8194790F879}"/>
              </a:ext>
            </a:extLst>
          </p:cNvPr>
          <p:cNvSpPr txBox="1"/>
          <p:nvPr/>
        </p:nvSpPr>
        <p:spPr>
          <a:xfrm>
            <a:off x="7027333" y="4976518"/>
            <a:ext cx="42051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Tristan Van Loy: Team member, Cloud </a:t>
            </a:r>
            <a:r>
              <a:rPr lang="nl-NL" err="1">
                <a:solidFill>
                  <a:srgbClr val="FFFFFF"/>
                </a:solidFill>
              </a:rPr>
              <a:t>and</a:t>
            </a:r>
            <a:r>
              <a:rPr lang="nl-NL">
                <a:solidFill>
                  <a:srgbClr val="FFFFFF"/>
                </a:solidFill>
              </a:rPr>
              <a:t> cyber security</a:t>
            </a:r>
            <a:r>
              <a:rPr lang="nl-NL">
                <a:solidFill>
                  <a:schemeClr val="bg1"/>
                </a:solidFill>
              </a:rPr>
              <a:t>. Competent in building </a:t>
            </a:r>
            <a:r>
              <a:rPr lang="nl-NL" err="1">
                <a:solidFill>
                  <a:schemeClr val="bg1"/>
                </a:solidFill>
              </a:rPr>
              <a:t>and</a:t>
            </a:r>
            <a:r>
              <a:rPr lang="nl-NL">
                <a:solidFill>
                  <a:schemeClr val="bg1"/>
                </a:solidFill>
              </a:rPr>
              <a:t> </a:t>
            </a:r>
            <a:r>
              <a:rPr lang="nl-NL" err="1">
                <a:solidFill>
                  <a:schemeClr val="bg1"/>
                </a:solidFill>
              </a:rPr>
              <a:t>maintaining</a:t>
            </a:r>
            <a:r>
              <a:rPr lang="nl-NL">
                <a:solidFill>
                  <a:schemeClr val="bg1"/>
                </a:solidFill>
              </a:rPr>
              <a:t> of </a:t>
            </a:r>
            <a:r>
              <a:rPr lang="nl-NL" err="1">
                <a:solidFill>
                  <a:schemeClr val="bg1"/>
                </a:solidFill>
              </a:rPr>
              <a:t>cloud</a:t>
            </a:r>
            <a:r>
              <a:rPr lang="nl-NL">
                <a:solidFill>
                  <a:schemeClr val="bg1"/>
                </a:solidFill>
              </a:rPr>
              <a:t> systems and security.</a:t>
            </a:r>
          </a:p>
        </p:txBody>
      </p:sp>
      <p:pic>
        <p:nvPicPr>
          <p:cNvPr id="7" name="Afbeelding 6" descr="Afbeelding met persoon, buitenshuis, kleding, gras&#10;&#10;Automatisch gegenereerde beschrijving">
            <a:extLst>
              <a:ext uri="{FF2B5EF4-FFF2-40B4-BE49-F238E27FC236}">
                <a16:creationId xmlns:a16="http://schemas.microsoft.com/office/drawing/2014/main" id="{54524AEF-B1E7-B389-23BA-DC811613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26" y="2137834"/>
            <a:ext cx="2554109" cy="2572925"/>
          </a:xfrm>
          <a:prstGeom prst="rect">
            <a:avLst/>
          </a:prstGeom>
        </p:spPr>
      </p:pic>
      <p:pic>
        <p:nvPicPr>
          <p:cNvPr id="9" name="Afbeelding 8" descr="Afbeelding met persoon, buitenshuis, boom, kleding&#10;&#10;Automatisch gegenereerde beschrijving">
            <a:extLst>
              <a:ext uri="{FF2B5EF4-FFF2-40B4-BE49-F238E27FC236}">
                <a16:creationId xmlns:a16="http://schemas.microsoft.com/office/drawing/2014/main" id="{EF79A29C-51C5-5EB8-B03A-EB6C1818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33" y="2137833"/>
            <a:ext cx="2554111" cy="25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D35CBF40-0170-4FCE-BBDE-5B12964A7E1D}"/>
              </a:ext>
            </a:extLst>
          </p:cNvPr>
          <p:cNvSpPr/>
          <p:nvPr/>
        </p:nvSpPr>
        <p:spPr>
          <a:xfrm>
            <a:off x="6101990" y="1866170"/>
            <a:ext cx="5631838" cy="4895259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BC72FD9-2159-94D8-9755-436662F2B6EA}"/>
              </a:ext>
            </a:extLst>
          </p:cNvPr>
          <p:cNvSpPr/>
          <p:nvPr/>
        </p:nvSpPr>
        <p:spPr>
          <a:xfrm>
            <a:off x="460328" y="1862195"/>
            <a:ext cx="5631838" cy="48952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178F60-4D29-AA7C-D22B-71F061C5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0936FE-E7DA-EFC8-CDB7-CC4F097E1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823" y="4974966"/>
            <a:ext cx="5328316" cy="923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Jen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Verboven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: Team member, Application development. Competent in building websites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and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 web </a:t>
            </a:r>
            <a:r>
              <a:rPr lang="nl-NL" err="1">
                <a:solidFill>
                  <a:schemeClr val="bg1"/>
                </a:solidFill>
                <a:ea typeface="+mn-lt"/>
                <a:cs typeface="+mn-lt"/>
              </a:rPr>
              <a:t>applications</a:t>
            </a:r>
            <a:r>
              <a:rPr lang="nl-NL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nl-NL" err="1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2D1693-37A5-D2E2-A7CE-E8194790F879}"/>
              </a:ext>
            </a:extLst>
          </p:cNvPr>
          <p:cNvSpPr txBox="1"/>
          <p:nvPr/>
        </p:nvSpPr>
        <p:spPr>
          <a:xfrm>
            <a:off x="6604000" y="4976518"/>
            <a:ext cx="50517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l-NL">
                <a:solidFill>
                  <a:srgbClr val="FFFFFF"/>
                </a:solidFill>
              </a:rPr>
              <a:t>Wieland </a:t>
            </a:r>
            <a:r>
              <a:rPr lang="nl-NL" err="1">
                <a:solidFill>
                  <a:srgbClr val="FFFFFF"/>
                </a:solidFill>
              </a:rPr>
              <a:t>Vandebotermet</a:t>
            </a:r>
            <a:r>
              <a:rPr lang="nl-NL">
                <a:solidFill>
                  <a:srgbClr val="FFFFFF"/>
                </a:solidFill>
              </a:rPr>
              <a:t>: Team member, Application development</a:t>
            </a:r>
            <a:r>
              <a:rPr lang="nl-NL">
                <a:solidFill>
                  <a:schemeClr val="bg1"/>
                </a:solidFill>
              </a:rPr>
              <a:t>. Competent in building </a:t>
            </a:r>
            <a:r>
              <a:rPr lang="nl-NL" err="1">
                <a:solidFill>
                  <a:schemeClr val="bg1"/>
                </a:solidFill>
              </a:rPr>
              <a:t>and</a:t>
            </a:r>
            <a:r>
              <a:rPr lang="nl-NL">
                <a:solidFill>
                  <a:schemeClr val="bg1"/>
                </a:solidFill>
              </a:rPr>
              <a:t> </a:t>
            </a:r>
            <a:r>
              <a:rPr lang="nl-NL" err="1">
                <a:solidFill>
                  <a:schemeClr val="bg1"/>
                </a:solidFill>
              </a:rPr>
              <a:t>maintaining</a:t>
            </a:r>
            <a:r>
              <a:rPr lang="nl-NL">
                <a:solidFill>
                  <a:schemeClr val="bg1"/>
                </a:solidFill>
              </a:rPr>
              <a:t> of web </a:t>
            </a:r>
            <a:r>
              <a:rPr lang="nl-NL" err="1">
                <a:solidFill>
                  <a:schemeClr val="bg1"/>
                </a:solidFill>
              </a:rPr>
              <a:t>applications</a:t>
            </a:r>
            <a:r>
              <a:rPr lang="nl-NL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Afbeelding 6" descr="Afbeelding met persoon, kleding, stropdas, Menselijk gezicht&#10;&#10;Automatisch gegenereerde beschrijving">
            <a:extLst>
              <a:ext uri="{FF2B5EF4-FFF2-40B4-BE49-F238E27FC236}">
                <a16:creationId xmlns:a16="http://schemas.microsoft.com/office/drawing/2014/main" id="{93B9E410-4370-0DE7-220D-F3C1EF80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18" y="2137833"/>
            <a:ext cx="2572925" cy="2572925"/>
          </a:xfrm>
          <a:prstGeom prst="rect">
            <a:avLst/>
          </a:prstGeom>
        </p:spPr>
      </p:pic>
      <p:pic>
        <p:nvPicPr>
          <p:cNvPr id="8" name="Afbeelding 7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FFC0A068-427B-FAAF-65E5-04D562F6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26" y="2137833"/>
            <a:ext cx="2572925" cy="25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3DFFE55-380A-E365-5A1D-8A88B9F0F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abstract connection in pale grey background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" b="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463040"/>
          </a:xfrm>
        </p:spPr>
        <p:txBody>
          <a:bodyPr>
            <a:noAutofit/>
          </a:bodyPr>
          <a:lstStyle/>
          <a:p>
            <a:pPr algn="l"/>
            <a:r>
              <a:rPr lang="en-GB" sz="3600" b="1" i="0">
                <a:solidFill>
                  <a:srgbClr val="FFFFFF"/>
                </a:solidFill>
                <a:effectLst/>
                <a:latin typeface="Inter"/>
              </a:rPr>
              <a:t>Transforming Governance through Digital Solutions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CD60B3-5D42-4448-9D2F-6BB6D327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586149"/>
            <a:ext cx="46101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D8CC7-010A-4F00-1C17-17B9A7C19B86}"/>
              </a:ext>
            </a:extLst>
          </p:cNvPr>
          <p:cNvSpPr txBox="1"/>
          <p:nvPr/>
        </p:nvSpPr>
        <p:spPr>
          <a:xfrm>
            <a:off x="581191" y="2092818"/>
            <a:ext cx="8102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6600" b="1">
                <a:solidFill>
                  <a:schemeClr val="tx1">
                    <a:lumMod val="75000"/>
                    <a:lumOff val="25000"/>
                  </a:schemeClr>
                </a:solidFill>
                <a:latin typeface="Aptos Narrow" panose="020B0004020202020204" pitchFamily="34" charset="0"/>
              </a:rPr>
              <a:t>Empowering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1" r="1450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7684D-C02E-9424-9B06-2FC266B67943}"/>
              </a:ext>
            </a:extLst>
          </p:cNvPr>
          <p:cNvSpPr txBox="1"/>
          <p:nvPr/>
        </p:nvSpPr>
        <p:spPr>
          <a:xfrm>
            <a:off x="8042147" y="886265"/>
            <a:ext cx="359183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BE" sz="6600">
                <a:solidFill>
                  <a:schemeClr val="bg1"/>
                </a:solidFill>
                <a:latin typeface="Aptos Display"/>
              </a:rPr>
              <a:t>Mission and Vision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EC3525-960A-8144-3701-AFDBFA378030}"/>
              </a:ext>
            </a:extLst>
          </p:cNvPr>
          <p:cNvSpPr txBox="1"/>
          <p:nvPr/>
        </p:nvSpPr>
        <p:spPr>
          <a:xfrm>
            <a:off x="8159263" y="4025586"/>
            <a:ext cx="34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74A61-A489-CB98-6A67-34860E9CC5CB}"/>
              </a:ext>
            </a:extLst>
          </p:cNvPr>
          <p:cNvSpPr txBox="1"/>
          <p:nvPr/>
        </p:nvSpPr>
        <p:spPr>
          <a:xfrm>
            <a:off x="8071084" y="4979461"/>
            <a:ext cx="353396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BE" sz="2800">
                <a:solidFill>
                  <a:schemeClr val="bg1"/>
                </a:solidFill>
              </a:rPr>
              <a:t>Driving Digital Transformation in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207129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8E9C8-98B6-20AE-FE58-CEEDAD03460F}"/>
              </a:ext>
            </a:extLst>
          </p:cNvPr>
          <p:cNvSpPr/>
          <p:nvPr/>
        </p:nvSpPr>
        <p:spPr>
          <a:xfrm>
            <a:off x="441513" y="723899"/>
            <a:ext cx="3703320" cy="56666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2D130-C6E0-B6E2-FF77-9740DAF9E759}"/>
              </a:ext>
            </a:extLst>
          </p:cNvPr>
          <p:cNvSpPr/>
          <p:nvPr/>
        </p:nvSpPr>
        <p:spPr>
          <a:xfrm>
            <a:off x="4298274" y="723899"/>
            <a:ext cx="3703320" cy="566666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8" name="Graphic 17" descr="Diamond with solid fill">
            <a:extLst>
              <a:ext uri="{FF2B5EF4-FFF2-40B4-BE49-F238E27FC236}">
                <a16:creationId xmlns:a16="http://schemas.microsoft.com/office/drawing/2014/main" id="{5501212D-67BE-6379-D7AD-7C43973E3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151" y="1160052"/>
            <a:ext cx="914400" cy="914400"/>
          </a:xfrm>
          <a:prstGeom prst="rect">
            <a:avLst/>
          </a:prstGeom>
        </p:spPr>
      </p:pic>
      <p:pic>
        <p:nvPicPr>
          <p:cNvPr id="20" name="Graphic 19" descr="Brainstorm with solid fill">
            <a:extLst>
              <a:ext uri="{FF2B5EF4-FFF2-40B4-BE49-F238E27FC236}">
                <a16:creationId xmlns:a16="http://schemas.microsoft.com/office/drawing/2014/main" id="{C13B6C24-AF00-58F7-A39F-A376EE48F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2635" y="1160052"/>
            <a:ext cx="914400" cy="914400"/>
          </a:xfrm>
          <a:prstGeom prst="rect">
            <a:avLst/>
          </a:prstGeom>
        </p:spPr>
      </p:pic>
      <p:pic>
        <p:nvPicPr>
          <p:cNvPr id="22" name="Graphic 21" descr="Presentation with checklist with solid fill">
            <a:extLst>
              <a:ext uri="{FF2B5EF4-FFF2-40B4-BE49-F238E27FC236}">
                <a16:creationId xmlns:a16="http://schemas.microsoft.com/office/drawing/2014/main" id="{64853754-8BA2-E0D5-2B56-1E97F830E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9807" y="1160052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5F603B-8DCD-98DA-CAC1-C799DD3DFBDB}"/>
              </a:ext>
            </a:extLst>
          </p:cNvPr>
          <p:cNvSpPr txBox="1"/>
          <p:nvPr/>
        </p:nvSpPr>
        <p:spPr>
          <a:xfrm>
            <a:off x="8156036" y="2266777"/>
            <a:ext cx="333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540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082890-6B68-C441-0E1F-D8588A705DD5}"/>
              </a:ext>
            </a:extLst>
          </p:cNvPr>
          <p:cNvSpPr txBox="1"/>
          <p:nvPr/>
        </p:nvSpPr>
        <p:spPr>
          <a:xfrm>
            <a:off x="8156036" y="4425227"/>
            <a:ext cx="34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>
                <a:solidFill>
                  <a:srgbClr val="FFFFFF"/>
                </a:solidFill>
                <a:effectLst/>
                <a:latin typeface="Inter"/>
              </a:rPr>
              <a:t>Empowering the Public Sector with Comprehensive Digital Tools</a:t>
            </a:r>
            <a:endParaRPr lang="en-BE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EE807B-2372-51D7-111C-D2DA5D079B16}"/>
              </a:ext>
            </a:extLst>
          </p:cNvPr>
          <p:cNvSpPr txBox="1"/>
          <p:nvPr/>
        </p:nvSpPr>
        <p:spPr>
          <a:xfrm>
            <a:off x="4452635" y="2266777"/>
            <a:ext cx="333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5400">
                <a:solidFill>
                  <a:schemeClr val="bg1"/>
                </a:solidFill>
              </a:rPr>
              <a:t>Domains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43C2F-7C56-4419-6364-414B157C0078}"/>
              </a:ext>
            </a:extLst>
          </p:cNvPr>
          <p:cNvSpPr txBox="1"/>
          <p:nvPr/>
        </p:nvSpPr>
        <p:spPr>
          <a:xfrm>
            <a:off x="626151" y="2266777"/>
            <a:ext cx="3334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5400">
                <a:solidFill>
                  <a:schemeClr val="bg1"/>
                </a:solidFill>
              </a:rPr>
              <a:t>Core 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976423-CFE5-58A2-7D06-9812A4324E30}"/>
              </a:ext>
            </a:extLst>
          </p:cNvPr>
          <p:cNvSpPr txBox="1"/>
          <p:nvPr/>
        </p:nvSpPr>
        <p:spPr>
          <a:xfrm>
            <a:off x="567526" y="4425227"/>
            <a:ext cx="344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>
                <a:solidFill>
                  <a:srgbClr val="FFFFFF"/>
                </a:solidFill>
                <a:effectLst/>
                <a:latin typeface="Inter"/>
              </a:rPr>
              <a:t>Customer centric, Integrity and Accountability, and Innovation and Excellence</a:t>
            </a:r>
            <a:endParaRPr lang="en-BE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B47164-F12B-C623-76C7-DD01FA5DA5DE}"/>
              </a:ext>
            </a:extLst>
          </p:cNvPr>
          <p:cNvSpPr txBox="1"/>
          <p:nvPr/>
        </p:nvSpPr>
        <p:spPr>
          <a:xfrm>
            <a:off x="4395690" y="4431129"/>
            <a:ext cx="344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>
                <a:solidFill>
                  <a:schemeClr val="bg1"/>
                </a:solidFill>
              </a:rPr>
              <a:t>IT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>
                <a:solidFill>
                  <a:schemeClr val="bg1"/>
                </a:solidFill>
              </a:rPr>
              <a:t>Payroll and HR Services</a:t>
            </a:r>
          </a:p>
        </p:txBody>
      </p:sp>
    </p:spTree>
    <p:extLst>
      <p:ext uri="{BB962C8B-B14F-4D97-AF65-F5344CB8AC3E}">
        <p14:creationId xmlns:p14="http://schemas.microsoft.com/office/powerpoint/2010/main" val="52079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67448-BEF2-74A5-924D-008BDE10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Clientele</a:t>
            </a:r>
            <a:r>
              <a:rPr lang="nl-BE"/>
              <a:t> &amp; </a:t>
            </a:r>
            <a:r>
              <a:rPr lang="nl-BE" err="1"/>
              <a:t>active</a:t>
            </a:r>
            <a:r>
              <a:rPr lang="nl-BE"/>
              <a:t> sectors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1AF37-4382-9EB0-6926-39F69031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BE" err="1"/>
              <a:t>Local</a:t>
            </a:r>
            <a:r>
              <a:rPr lang="nl-BE"/>
              <a:t> </a:t>
            </a:r>
            <a:r>
              <a:rPr lang="nl-BE" err="1"/>
              <a:t>authorities</a:t>
            </a:r>
            <a:r>
              <a:rPr lang="nl-BE"/>
              <a:t> (285 </a:t>
            </a:r>
            <a:r>
              <a:rPr lang="nl-BE" err="1"/>
              <a:t>municipalities</a:t>
            </a:r>
            <a:r>
              <a:rPr lang="nl-BE"/>
              <a:t>)</a:t>
            </a:r>
            <a:endParaRPr lang="nl-NL"/>
          </a:p>
          <a:p>
            <a:pPr marL="305435" indent="-305435"/>
            <a:endParaRPr lang="nl-BE"/>
          </a:p>
          <a:p>
            <a:pPr marL="305435" indent="-305435"/>
            <a:r>
              <a:rPr lang="nl-BE"/>
              <a:t>Building apps </a:t>
            </a:r>
            <a:r>
              <a:rPr lang="nl-BE" err="1"/>
              <a:t>for</a:t>
            </a:r>
            <a:r>
              <a:rPr lang="nl-BE"/>
              <a:t> HR</a:t>
            </a:r>
          </a:p>
          <a:p>
            <a:pPr marL="305435" indent="-305435"/>
            <a:endParaRPr lang="nl-BE"/>
          </a:p>
          <a:p>
            <a:pPr marL="305435" indent="-305435"/>
            <a:r>
              <a:rPr lang="nl-BE" err="1"/>
              <a:t>Civil</a:t>
            </a:r>
            <a:r>
              <a:rPr lang="nl-BE"/>
              <a:t> </a:t>
            </a:r>
            <a:r>
              <a:rPr lang="nl-BE" err="1"/>
              <a:t>affairs</a:t>
            </a:r>
            <a:r>
              <a:rPr lang="nl-BE"/>
              <a:t>, </a:t>
            </a:r>
            <a:r>
              <a:rPr lang="nl-BE" err="1"/>
              <a:t>birth</a:t>
            </a:r>
            <a:r>
              <a:rPr lang="nl-BE"/>
              <a:t>, marriage, </a:t>
            </a:r>
            <a:r>
              <a:rPr lang="nl-BE" err="1"/>
              <a:t>funerals</a:t>
            </a:r>
            <a:r>
              <a:rPr lang="nl-BE"/>
              <a:t>, </a:t>
            </a:r>
            <a:r>
              <a:rPr lang="nl-BE" err="1"/>
              <a:t>construction</a:t>
            </a:r>
            <a:r>
              <a:rPr lang="nl-BE"/>
              <a:t>, </a:t>
            </a:r>
            <a:r>
              <a:rPr lang="nl-BE" err="1"/>
              <a:t>tax</a:t>
            </a:r>
            <a:endParaRPr lang="nl-BE"/>
          </a:p>
          <a:p>
            <a:pPr marL="305435" indent="-305435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3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F0431-F1CA-1BDF-D0BF-93AFB609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err="1"/>
              <a:t>Smartville</a:t>
            </a:r>
            <a:r>
              <a:rPr lang="nl-BE"/>
              <a:t> Partners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A091D3-1303-4AA3-BCCB-1E2E5AE9C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8" name="Picture 4" descr="Crescent NV Enters Into a Financing Agreement With LDA Capital Limited |  Business Wire">
            <a:extLst>
              <a:ext uri="{FF2B5EF4-FFF2-40B4-BE49-F238E27FC236}">
                <a16:creationId xmlns:a16="http://schemas.microsoft.com/office/drawing/2014/main" id="{C57A33F7-AFAF-9174-7857-E3C72AB0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1" y="2959446"/>
            <a:ext cx="4058185" cy="21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geka | Gimv">
            <a:extLst>
              <a:ext uri="{FF2B5EF4-FFF2-40B4-BE49-F238E27FC236}">
                <a16:creationId xmlns:a16="http://schemas.microsoft.com/office/drawing/2014/main" id="{5C36D308-459C-DCEA-0769-8660C45E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181" y="2891155"/>
            <a:ext cx="3405445" cy="18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ACT | Fairville">
            <a:extLst>
              <a:ext uri="{FF2B5EF4-FFF2-40B4-BE49-F238E27FC236}">
                <a16:creationId xmlns:a16="http://schemas.microsoft.com/office/drawing/2014/main" id="{A1EAB927-8FE7-DA99-400E-89E7AC0D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22" y="2534970"/>
            <a:ext cx="3032910" cy="24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8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33DD6-C06D-D3B0-7E45-A06AA77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nl-NL"/>
              <a:t>The problem?</a:t>
            </a:r>
          </a:p>
        </p:txBody>
      </p:sp>
      <p:pic>
        <p:nvPicPr>
          <p:cNvPr id="4" name="Tijdelijke aanduiding voor inhoud 3" descr="Afbeelding met buitenshuis, hemel, wolk, gebouw&#10;&#10;Automatisch gegenereerde beschrijving">
            <a:extLst>
              <a:ext uri="{FF2B5EF4-FFF2-40B4-BE49-F238E27FC236}">
                <a16:creationId xmlns:a16="http://schemas.microsoft.com/office/drawing/2014/main" id="{5ACDD10B-6D98-1D9E-229B-2B1CA91DAA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81193" y="2234804"/>
            <a:ext cx="6438390" cy="3619445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4D48B3-1D5E-4A74-24AA-E35B1246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3651" y="2237410"/>
            <a:ext cx="4207158" cy="3623304"/>
          </a:xfrm>
        </p:spPr>
        <p:txBody>
          <a:bodyPr/>
          <a:lstStyle/>
          <a:p>
            <a:pPr marL="305435" indent="-305435"/>
            <a:r>
              <a:rPr lang="en-US" sz="2000"/>
              <a:t>The weather has become increasingly </a:t>
            </a:r>
            <a:r>
              <a:rPr lang="en-US" sz="2000">
                <a:ea typeface="+mn-lt"/>
                <a:cs typeface="+mn-lt"/>
              </a:rPr>
              <a:t>volatile, causing more floods.</a:t>
            </a:r>
          </a:p>
          <a:p>
            <a:pPr marL="305435" indent="-305435"/>
            <a:r>
              <a:rPr lang="en-US" sz="2000"/>
              <a:t>Communication between parties is difficult and slow</a:t>
            </a:r>
          </a:p>
          <a:p>
            <a:pPr marL="305435" indent="-305435"/>
            <a:r>
              <a:rPr lang="en-US" sz="2000"/>
              <a:t>data is decentralized.</a:t>
            </a:r>
            <a:endParaRPr lang="en-US"/>
          </a:p>
          <a:p>
            <a:pPr marL="305435" indent="-305435"/>
            <a:r>
              <a:rPr lang="en-US" sz="2000"/>
              <a:t>Decision making and taking of measures in crisis situations is slow and could be more accurate</a:t>
            </a:r>
          </a:p>
        </p:txBody>
      </p:sp>
    </p:spTree>
    <p:extLst>
      <p:ext uri="{BB962C8B-B14F-4D97-AF65-F5344CB8AC3E}">
        <p14:creationId xmlns:p14="http://schemas.microsoft.com/office/powerpoint/2010/main" val="341888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33DD6-C06D-D3B0-7E45-A06AA77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nl-NL"/>
              <a:t>The solution?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4D48B3-1D5E-4A74-24AA-E35B12466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pPr marL="305435" indent="-305435"/>
            <a:r>
              <a:rPr lang="en-US"/>
              <a:t>Make a dashboard where data about second grade water streams is centralized and normalized</a:t>
            </a:r>
          </a:p>
          <a:p>
            <a:pPr marL="305435" indent="-305435"/>
            <a:r>
              <a:rPr lang="en-US"/>
              <a:t>Improve decision making speed and accuracy of local authorities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Afbeelding 6" descr="Water Level or Flood Alerting System">
            <a:extLst>
              <a:ext uri="{FF2B5EF4-FFF2-40B4-BE49-F238E27FC236}">
                <a16:creationId xmlns:a16="http://schemas.microsoft.com/office/drawing/2014/main" id="{0C02241E-2F17-3162-F293-77F21362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17" y="2322917"/>
            <a:ext cx="5422392" cy="3443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62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Tech Requirements</a:t>
            </a:r>
          </a:p>
        </p:txBody>
      </p:sp>
      <p:graphicFrame>
        <p:nvGraphicFramePr>
          <p:cNvPr id="4" name="Content Placeholder 3" descr="icon SmartArt graphic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964765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ECC8E1-8CF4-8D12-FA8F-C2298E4C4139}"/>
              </a:ext>
            </a:extLst>
          </p:cNvPr>
          <p:cNvSpPr txBox="1"/>
          <p:nvPr/>
        </p:nvSpPr>
        <p:spPr>
          <a:xfrm>
            <a:off x="9144000" y="4234375"/>
            <a:ext cx="19835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BE" b="1"/>
              <a:t>My CSN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0869944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1575F-4C21-47C4-8D13-EB9BE66B536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209EB-3212-4116-B574-D1F56C7C4922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</Template>
  <TotalTime>0</TotalTime>
  <Words>544</Words>
  <Application>Microsoft Office PowerPoint</Application>
  <PresentationFormat>Widescreen</PresentationFormat>
  <Paragraphs>86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</vt:lpstr>
      <vt:lpstr>Charles Kwakye, Tristan Van Loy, Syan Delbart, Wieland Vandebotermet, Lucas De Greef, Jen Verboven</vt:lpstr>
      <vt:lpstr>Transforming Governance through Digital Solutions</vt:lpstr>
      <vt:lpstr>PowerPoint Presentation</vt:lpstr>
      <vt:lpstr>PowerPoint Presentation</vt:lpstr>
      <vt:lpstr>Clientele &amp; active sectors</vt:lpstr>
      <vt:lpstr>Smartville Partners</vt:lpstr>
      <vt:lpstr>The problem?</vt:lpstr>
      <vt:lpstr>The solution?</vt:lpstr>
      <vt:lpstr>Tech Requirements</vt:lpstr>
      <vt:lpstr>PowerPoint Presentation</vt:lpstr>
      <vt:lpstr>  Project timeline </vt:lpstr>
      <vt:lpstr>Information and reporting Our responsibilities</vt:lpstr>
      <vt:lpstr>Project scope and risk analysis Our responsibilities</vt:lpstr>
      <vt:lpstr>Project scope and risk analysis PRODUCT OWNER responsibilities</vt:lpstr>
      <vt:lpstr>What Our Solution could DO and won't do PRoDUct CapaBILities</vt:lpstr>
      <vt:lpstr>Meet the TeaM</vt:lpstr>
      <vt:lpstr>Meet the TeaM</vt:lpstr>
      <vt:lpstr>Meet the TeaM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Governance through Digital Solutions</dc:title>
  <dc:creator>Charles Kwakye</dc:creator>
  <cp:lastModifiedBy>Charles Kwakye</cp:lastModifiedBy>
  <cp:revision>4</cp:revision>
  <dcterms:created xsi:type="dcterms:W3CDTF">2023-10-06T19:05:10Z</dcterms:created>
  <dcterms:modified xsi:type="dcterms:W3CDTF">2025-08-06T22:53:45Z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c337be75-dfbb-4261-9834-ac247c7dde13_Enabled">
    <vt:lpwstr>true</vt:lpwstr>
  </property>
  <property fmtid="{D5CDD505-2E9C-101B-9397-08002B2CF9AE}" pid="4" name="MSIP_Label_c337be75-dfbb-4261-9834-ac247c7dde13_SetDate">
    <vt:lpwstr>2023-10-06T20:06:29Z</vt:lpwstr>
  </property>
  <property fmtid="{D5CDD505-2E9C-101B-9397-08002B2CF9AE}" pid="5" name="MSIP_Label_c337be75-dfbb-4261-9834-ac247c7dde13_Method">
    <vt:lpwstr>Standard</vt:lpwstr>
  </property>
  <property fmtid="{D5CDD505-2E9C-101B-9397-08002B2CF9AE}" pid="6" name="MSIP_Label_c337be75-dfbb-4261-9834-ac247c7dde13_Name">
    <vt:lpwstr>Algemeen</vt:lpwstr>
  </property>
  <property fmtid="{D5CDD505-2E9C-101B-9397-08002B2CF9AE}" pid="7" name="MSIP_Label_c337be75-dfbb-4261-9834-ac247c7dde13_SiteId">
    <vt:lpwstr>77d33cc5-c9b4-4766-95c7-ed5b515e1cce</vt:lpwstr>
  </property>
  <property fmtid="{D5CDD505-2E9C-101B-9397-08002B2CF9AE}" pid="8" name="MSIP_Label_c337be75-dfbb-4261-9834-ac247c7dde13_ActionId">
    <vt:lpwstr>922795f1-f0c3-4619-89d8-7fc245e619ca</vt:lpwstr>
  </property>
  <property fmtid="{D5CDD505-2E9C-101B-9397-08002B2CF9AE}" pid="9" name="MSIP_Label_c337be75-dfbb-4261-9834-ac247c7dde13_ContentBits">
    <vt:lpwstr>0</vt:lpwstr>
  </property>
</Properties>
</file>