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embeddedFontLst>
    <p:embeddedFont>
      <p:font typeface="微软雅黑" panose="020B0503020204020204" pitchFamily="34" charset="-122"/>
      <p:regular r:id="rId15"/>
      <p:bold r:id="rId16"/>
    </p:embeddedFont>
    <p:embeddedFont>
      <p:font typeface="MiSans" pitchFamily="2" charset="-122"/>
      <p:regular r:id="rId17"/>
    </p:embeddedFont>
    <p:embeddedFont>
      <p:font typeface="Liter" panose="02000503030000020004" pitchFamily="2" charset="0"/>
      <p:regular r:id="rId18"/>
    </p:embeddedFont>
    <p:embeddedFont>
      <p:font typeface="Quattrocento Sans" panose="020B0502050000020003" pitchFamily="34" charset="0"/>
      <p:regular r:id="rId19"/>
      <p:bold r:id="rId20"/>
    </p:embeddedFont>
  </p:embeddedFontLst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35"/>
    <p:restoredTop sz="94610"/>
  </p:normalViewPr>
  <p:slideViewPr>
    <p:cSldViewPr snapToGrid="0" snapToObjects="1">
      <p:cViewPr varScale="1">
        <p:scale>
          <a:sx n="103" d="100"/>
          <a:sy n="103" d="100"/>
        </p:scale>
        <p:origin x="2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71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f62db56c73c8822608aba5fe33362071ba72a295.jpg"/>
          <p:cNvPicPr>
            <a:picLocks noChangeAspect="1"/>
          </p:cNvPicPr>
          <p:nvPr/>
        </p:nvPicPr>
        <p:blipFill>
          <a:blip r:embed="rId3">
            <a:alphaModFix amt="30000"/>
          </a:blip>
          <a:srcRect l="111" r="11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85000"/>
                </a:srgbClr>
              </a:gs>
              <a:gs pos="100000">
                <a:srgbClr val="4A5C6A">
                  <a:alpha val="70000"/>
                </a:srgbClr>
              </a:gs>
            </a:gsLst>
            <a:lin ang="2700000" scaled="1"/>
          </a:gradFill>
          <a:ln/>
        </p:spPr>
        <p:txBody>
          <a:bodyPr/>
          <a:lstStyle/>
          <a:p>
            <a:endParaRPr lang="en-BE"/>
          </a:p>
        </p:txBody>
      </p:sp>
      <p:sp>
        <p:nvSpPr>
          <p:cNvPr id="4" name="Shape 1"/>
          <p:cNvSpPr/>
          <p:nvPr/>
        </p:nvSpPr>
        <p:spPr>
          <a:xfrm>
            <a:off x="386292" y="386292"/>
            <a:ext cx="3134783" cy="429683"/>
          </a:xfrm>
          <a:custGeom>
            <a:avLst/>
            <a:gdLst/>
            <a:ahLst/>
            <a:cxnLst/>
            <a:rect l="l" t="t" r="r" b="b"/>
            <a:pathLst>
              <a:path w="3134783" h="429683">
                <a:moveTo>
                  <a:pt x="76200" y="0"/>
                </a:moveTo>
                <a:lnTo>
                  <a:pt x="3058583" y="0"/>
                </a:lnTo>
                <a:cubicBezTo>
                  <a:pt x="3100667" y="0"/>
                  <a:pt x="3134783" y="34116"/>
                  <a:pt x="3134783" y="76200"/>
                </a:cubicBezTo>
                <a:lnTo>
                  <a:pt x="3134783" y="353483"/>
                </a:lnTo>
                <a:cubicBezTo>
                  <a:pt x="3134783" y="395567"/>
                  <a:pt x="3100667" y="429683"/>
                  <a:pt x="3058583" y="429683"/>
                </a:cubicBezTo>
                <a:lnTo>
                  <a:pt x="76200" y="429683"/>
                </a:lnTo>
                <a:cubicBezTo>
                  <a:pt x="34144" y="429683"/>
                  <a:pt x="0" y="395539"/>
                  <a:pt x="0" y="353483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14902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" name="Shape 2"/>
          <p:cNvSpPr/>
          <p:nvPr/>
        </p:nvSpPr>
        <p:spPr>
          <a:xfrm>
            <a:off x="605896" y="5058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4648" y="20836"/>
                </a:moveTo>
                <a:cubicBezTo>
                  <a:pt x="44648" y="9339"/>
                  <a:pt x="53987" y="0"/>
                  <a:pt x="65484" y="0"/>
                </a:cubicBezTo>
                <a:lnTo>
                  <a:pt x="74414" y="0"/>
                </a:lnTo>
                <a:cubicBezTo>
                  <a:pt x="81000" y="0"/>
                  <a:pt x="86320" y="5321"/>
                  <a:pt x="86320" y="11906"/>
                </a:cubicBezTo>
                <a:lnTo>
                  <a:pt x="86320" y="178594"/>
                </a:lnTo>
                <a:cubicBezTo>
                  <a:pt x="86320" y="185179"/>
                  <a:pt x="81000" y="190500"/>
                  <a:pt x="74414" y="190500"/>
                </a:cubicBezTo>
                <a:lnTo>
                  <a:pt x="62508" y="190500"/>
                </a:lnTo>
                <a:cubicBezTo>
                  <a:pt x="51420" y="190500"/>
                  <a:pt x="42081" y="182910"/>
                  <a:pt x="39439" y="172641"/>
                </a:cubicBezTo>
                <a:cubicBezTo>
                  <a:pt x="39179" y="172641"/>
                  <a:pt x="38956" y="172641"/>
                  <a:pt x="38695" y="172641"/>
                </a:cubicBezTo>
                <a:cubicBezTo>
                  <a:pt x="22250" y="172641"/>
                  <a:pt x="8930" y="159321"/>
                  <a:pt x="8930" y="142875"/>
                </a:cubicBezTo>
                <a:cubicBezTo>
                  <a:pt x="8930" y="136178"/>
                  <a:pt x="11162" y="130001"/>
                  <a:pt x="14883" y="125016"/>
                </a:cubicBezTo>
                <a:cubicBezTo>
                  <a:pt x="7665" y="119583"/>
                  <a:pt x="2977" y="110951"/>
                  <a:pt x="2977" y="101203"/>
                </a:cubicBezTo>
                <a:cubicBezTo>
                  <a:pt x="2977" y="89706"/>
                  <a:pt x="9525" y="79697"/>
                  <a:pt x="19050" y="74749"/>
                </a:cubicBezTo>
                <a:cubicBezTo>
                  <a:pt x="16408" y="70284"/>
                  <a:pt x="14883" y="65075"/>
                  <a:pt x="14883" y="59531"/>
                </a:cubicBezTo>
                <a:cubicBezTo>
                  <a:pt x="14883" y="43086"/>
                  <a:pt x="28203" y="29766"/>
                  <a:pt x="44648" y="29766"/>
                </a:cubicBezTo>
                <a:lnTo>
                  <a:pt x="44648" y="20836"/>
                </a:lnTo>
                <a:close/>
                <a:moveTo>
                  <a:pt x="145852" y="20836"/>
                </a:moveTo>
                <a:lnTo>
                  <a:pt x="145852" y="29766"/>
                </a:lnTo>
                <a:cubicBezTo>
                  <a:pt x="162297" y="29766"/>
                  <a:pt x="175617" y="43086"/>
                  <a:pt x="175617" y="59531"/>
                </a:cubicBezTo>
                <a:cubicBezTo>
                  <a:pt x="175617" y="65112"/>
                  <a:pt x="174092" y="70321"/>
                  <a:pt x="171450" y="74749"/>
                </a:cubicBezTo>
                <a:cubicBezTo>
                  <a:pt x="181012" y="79697"/>
                  <a:pt x="187523" y="89669"/>
                  <a:pt x="187523" y="101203"/>
                </a:cubicBezTo>
                <a:cubicBezTo>
                  <a:pt x="187523" y="110951"/>
                  <a:pt x="182835" y="119583"/>
                  <a:pt x="175617" y="125016"/>
                </a:cubicBezTo>
                <a:cubicBezTo>
                  <a:pt x="179338" y="130001"/>
                  <a:pt x="181570" y="136178"/>
                  <a:pt x="181570" y="142875"/>
                </a:cubicBezTo>
                <a:cubicBezTo>
                  <a:pt x="181570" y="159321"/>
                  <a:pt x="168250" y="172641"/>
                  <a:pt x="151805" y="172641"/>
                </a:cubicBezTo>
                <a:cubicBezTo>
                  <a:pt x="151544" y="172641"/>
                  <a:pt x="151321" y="172641"/>
                  <a:pt x="151061" y="172641"/>
                </a:cubicBezTo>
                <a:cubicBezTo>
                  <a:pt x="148419" y="182910"/>
                  <a:pt x="139080" y="190500"/>
                  <a:pt x="127992" y="190500"/>
                </a:cubicBezTo>
                <a:lnTo>
                  <a:pt x="116086" y="190500"/>
                </a:lnTo>
                <a:cubicBezTo>
                  <a:pt x="109500" y="190500"/>
                  <a:pt x="104180" y="185179"/>
                  <a:pt x="104180" y="178594"/>
                </a:cubicBezTo>
                <a:lnTo>
                  <a:pt x="104180" y="11906"/>
                </a:lnTo>
                <a:cubicBezTo>
                  <a:pt x="104180" y="5321"/>
                  <a:pt x="109500" y="0"/>
                  <a:pt x="116086" y="0"/>
                </a:cubicBezTo>
                <a:lnTo>
                  <a:pt x="125016" y="0"/>
                </a:lnTo>
                <a:cubicBezTo>
                  <a:pt x="136513" y="0"/>
                  <a:pt x="145852" y="9339"/>
                  <a:pt x="145852" y="20836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" name="Text 3"/>
          <p:cNvSpPr/>
          <p:nvPr/>
        </p:nvSpPr>
        <p:spPr>
          <a:xfrm>
            <a:off x="934475" y="486833"/>
            <a:ext cx="2466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12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Machine Learning Project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787889" y="386292"/>
            <a:ext cx="448733" cy="448733"/>
          </a:xfrm>
          <a:custGeom>
            <a:avLst/>
            <a:gdLst/>
            <a:ahLst/>
            <a:cxnLst/>
            <a:rect l="l" t="t" r="r" b="b"/>
            <a:pathLst>
              <a:path w="448733" h="448733">
                <a:moveTo>
                  <a:pt x="76199" y="0"/>
                </a:moveTo>
                <a:lnTo>
                  <a:pt x="372534" y="0"/>
                </a:lnTo>
                <a:cubicBezTo>
                  <a:pt x="414590" y="0"/>
                  <a:pt x="448733" y="34144"/>
                  <a:pt x="448733" y="76199"/>
                </a:cubicBezTo>
                <a:lnTo>
                  <a:pt x="448733" y="372534"/>
                </a:lnTo>
                <a:cubicBezTo>
                  <a:pt x="448733" y="414590"/>
                  <a:pt x="414590" y="448733"/>
                  <a:pt x="372534" y="448733"/>
                </a:cubicBezTo>
                <a:lnTo>
                  <a:pt x="76199" y="448733"/>
                </a:lnTo>
                <a:cubicBezTo>
                  <a:pt x="34144" y="448733"/>
                  <a:pt x="0" y="414590"/>
                  <a:pt x="0" y="372534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4A5C6A">
              <a:alpha val="4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" name="Shape 5"/>
          <p:cNvSpPr/>
          <p:nvPr/>
        </p:nvSpPr>
        <p:spPr>
          <a:xfrm>
            <a:off x="10927789" y="514284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63637" y="74600"/>
                </a:moveTo>
                <a:cubicBezTo>
                  <a:pt x="160772" y="63103"/>
                  <a:pt x="155339" y="54434"/>
                  <a:pt x="143768" y="54434"/>
                </a:cubicBezTo>
                <a:lnTo>
                  <a:pt x="128848" y="54434"/>
                </a:lnTo>
                <a:lnTo>
                  <a:pt x="128848" y="72070"/>
                </a:lnTo>
                <a:cubicBezTo>
                  <a:pt x="128848" y="85762"/>
                  <a:pt x="117239" y="97296"/>
                  <a:pt x="103994" y="97296"/>
                </a:cubicBezTo>
                <a:lnTo>
                  <a:pt x="64257" y="97296"/>
                </a:lnTo>
                <a:cubicBezTo>
                  <a:pt x="53392" y="97296"/>
                  <a:pt x="44388" y="106598"/>
                  <a:pt x="44388" y="117500"/>
                </a:cubicBezTo>
                <a:lnTo>
                  <a:pt x="44388" y="155377"/>
                </a:lnTo>
                <a:cubicBezTo>
                  <a:pt x="44388" y="166167"/>
                  <a:pt x="53764" y="172492"/>
                  <a:pt x="64257" y="175580"/>
                </a:cubicBezTo>
                <a:cubicBezTo>
                  <a:pt x="76833" y="179263"/>
                  <a:pt x="88925" y="179933"/>
                  <a:pt x="103994" y="175580"/>
                </a:cubicBezTo>
                <a:cubicBezTo>
                  <a:pt x="114002" y="172678"/>
                  <a:pt x="123862" y="166836"/>
                  <a:pt x="123862" y="155377"/>
                </a:cubicBezTo>
                <a:lnTo>
                  <a:pt x="123862" y="140233"/>
                </a:lnTo>
                <a:lnTo>
                  <a:pt x="84162" y="140233"/>
                </a:lnTo>
                <a:lnTo>
                  <a:pt x="84162" y="135173"/>
                </a:lnTo>
                <a:lnTo>
                  <a:pt x="143768" y="135173"/>
                </a:lnTo>
                <a:cubicBezTo>
                  <a:pt x="155339" y="135173"/>
                  <a:pt x="159618" y="127099"/>
                  <a:pt x="163637" y="115007"/>
                </a:cubicBezTo>
                <a:cubicBezTo>
                  <a:pt x="167804" y="102543"/>
                  <a:pt x="167618" y="90562"/>
                  <a:pt x="163637" y="74600"/>
                </a:cubicBezTo>
                <a:close/>
                <a:moveTo>
                  <a:pt x="106487" y="165460"/>
                </a:moveTo>
                <a:cubicBezTo>
                  <a:pt x="103655" y="165658"/>
                  <a:pt x="100949" y="164260"/>
                  <a:pt x="99472" y="161836"/>
                </a:cubicBezTo>
                <a:cubicBezTo>
                  <a:pt x="97996" y="159411"/>
                  <a:pt x="97996" y="156365"/>
                  <a:pt x="99472" y="153941"/>
                </a:cubicBezTo>
                <a:cubicBezTo>
                  <a:pt x="100949" y="151516"/>
                  <a:pt x="103655" y="150118"/>
                  <a:pt x="106487" y="150316"/>
                </a:cubicBezTo>
                <a:cubicBezTo>
                  <a:pt x="109318" y="150118"/>
                  <a:pt x="112024" y="151516"/>
                  <a:pt x="113501" y="153941"/>
                </a:cubicBezTo>
                <a:cubicBezTo>
                  <a:pt x="114977" y="156365"/>
                  <a:pt x="114977" y="159411"/>
                  <a:pt x="113501" y="161836"/>
                </a:cubicBezTo>
                <a:cubicBezTo>
                  <a:pt x="112024" y="164260"/>
                  <a:pt x="109318" y="165658"/>
                  <a:pt x="106487" y="165460"/>
                </a:cubicBezTo>
                <a:close/>
                <a:moveTo>
                  <a:pt x="62433" y="92311"/>
                </a:moveTo>
                <a:lnTo>
                  <a:pt x="102171" y="92311"/>
                </a:lnTo>
                <a:cubicBezTo>
                  <a:pt x="113221" y="92311"/>
                  <a:pt x="122039" y="83195"/>
                  <a:pt x="122039" y="72107"/>
                </a:cubicBezTo>
                <a:lnTo>
                  <a:pt x="122039" y="34193"/>
                </a:lnTo>
                <a:cubicBezTo>
                  <a:pt x="122039" y="23403"/>
                  <a:pt x="112961" y="15329"/>
                  <a:pt x="102171" y="13506"/>
                </a:cubicBezTo>
                <a:cubicBezTo>
                  <a:pt x="88850" y="11311"/>
                  <a:pt x="74377" y="11423"/>
                  <a:pt x="62433" y="13543"/>
                </a:cubicBezTo>
                <a:cubicBezTo>
                  <a:pt x="45616" y="16520"/>
                  <a:pt x="42565" y="22733"/>
                  <a:pt x="42565" y="34230"/>
                </a:cubicBezTo>
                <a:lnTo>
                  <a:pt x="42565" y="49374"/>
                </a:lnTo>
                <a:lnTo>
                  <a:pt x="82339" y="49374"/>
                </a:lnTo>
                <a:lnTo>
                  <a:pt x="82339" y="54434"/>
                </a:lnTo>
                <a:lnTo>
                  <a:pt x="27645" y="54434"/>
                </a:lnTo>
                <a:cubicBezTo>
                  <a:pt x="16073" y="54434"/>
                  <a:pt x="5953" y="61392"/>
                  <a:pt x="2791" y="74600"/>
                </a:cubicBezTo>
                <a:cubicBezTo>
                  <a:pt x="-856" y="89743"/>
                  <a:pt x="-1005" y="99194"/>
                  <a:pt x="2791" y="115007"/>
                </a:cubicBezTo>
                <a:cubicBezTo>
                  <a:pt x="5618" y="126764"/>
                  <a:pt x="12353" y="135173"/>
                  <a:pt x="23924" y="135173"/>
                </a:cubicBezTo>
                <a:lnTo>
                  <a:pt x="37579" y="135173"/>
                </a:lnTo>
                <a:lnTo>
                  <a:pt x="37579" y="117016"/>
                </a:lnTo>
                <a:cubicBezTo>
                  <a:pt x="37579" y="103882"/>
                  <a:pt x="48927" y="92311"/>
                  <a:pt x="62433" y="92311"/>
                </a:cubicBezTo>
                <a:close/>
                <a:moveTo>
                  <a:pt x="59978" y="24073"/>
                </a:moveTo>
                <a:cubicBezTo>
                  <a:pt x="64167" y="24073"/>
                  <a:pt x="67568" y="27474"/>
                  <a:pt x="67568" y="31663"/>
                </a:cubicBezTo>
                <a:cubicBezTo>
                  <a:pt x="67568" y="35852"/>
                  <a:pt x="64167" y="39253"/>
                  <a:pt x="59978" y="39253"/>
                </a:cubicBezTo>
                <a:cubicBezTo>
                  <a:pt x="55789" y="39253"/>
                  <a:pt x="52387" y="35852"/>
                  <a:pt x="52387" y="31663"/>
                </a:cubicBezTo>
                <a:cubicBezTo>
                  <a:pt x="52387" y="27474"/>
                  <a:pt x="55789" y="24073"/>
                  <a:pt x="59978" y="24073"/>
                </a:cubicBezTo>
                <a:close/>
              </a:path>
            </a:pathLst>
          </a:custGeom>
          <a:solidFill>
            <a:srgbClr val="8D99AE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9" name="Shape 6"/>
          <p:cNvSpPr/>
          <p:nvPr/>
        </p:nvSpPr>
        <p:spPr>
          <a:xfrm>
            <a:off x="11359224" y="386292"/>
            <a:ext cx="448733" cy="448733"/>
          </a:xfrm>
          <a:custGeom>
            <a:avLst/>
            <a:gdLst/>
            <a:ahLst/>
            <a:cxnLst/>
            <a:rect l="l" t="t" r="r" b="b"/>
            <a:pathLst>
              <a:path w="448733" h="448733">
                <a:moveTo>
                  <a:pt x="76199" y="0"/>
                </a:moveTo>
                <a:lnTo>
                  <a:pt x="372534" y="0"/>
                </a:lnTo>
                <a:cubicBezTo>
                  <a:pt x="414590" y="0"/>
                  <a:pt x="448733" y="34144"/>
                  <a:pt x="448733" y="76199"/>
                </a:cubicBezTo>
                <a:lnTo>
                  <a:pt x="448733" y="372534"/>
                </a:lnTo>
                <a:cubicBezTo>
                  <a:pt x="448733" y="414590"/>
                  <a:pt x="414590" y="448733"/>
                  <a:pt x="372534" y="448733"/>
                </a:cubicBezTo>
                <a:lnTo>
                  <a:pt x="76199" y="448733"/>
                </a:lnTo>
                <a:cubicBezTo>
                  <a:pt x="34144" y="448733"/>
                  <a:pt x="0" y="414590"/>
                  <a:pt x="0" y="372534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4A5C6A">
              <a:alpha val="4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0" name="Shape 7"/>
          <p:cNvSpPr/>
          <p:nvPr/>
        </p:nvSpPr>
        <p:spPr>
          <a:xfrm>
            <a:off x="11487216" y="51428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8D99AE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1" name="Text 8"/>
          <p:cNvSpPr/>
          <p:nvPr/>
        </p:nvSpPr>
        <p:spPr>
          <a:xfrm>
            <a:off x="381000" y="1438011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Belgian Motor Insurance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07A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Claim Severity</a:t>
            </a:r>
            <a:r>
              <a:rPr lang="en-US" sz="54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Prediction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381000" y="3380714"/>
            <a:ext cx="1524000" cy="57150"/>
          </a:xfrm>
          <a:custGeom>
            <a:avLst/>
            <a:gdLst/>
            <a:ahLst/>
            <a:cxnLst/>
            <a:rect l="l" t="t" r="r" b="b"/>
            <a:pathLst>
              <a:path w="1524000" h="57150">
                <a:moveTo>
                  <a:pt x="0" y="0"/>
                </a:moveTo>
                <a:lnTo>
                  <a:pt x="1524000" y="0"/>
                </a:lnTo>
                <a:lnTo>
                  <a:pt x="15240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7A5F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/>
          <a:lstStyle/>
          <a:p>
            <a:endParaRPr lang="en-BE"/>
          </a:p>
        </p:txBody>
      </p:sp>
      <p:sp>
        <p:nvSpPr>
          <p:cNvPr id="13" name="Text 10"/>
          <p:cNvSpPr/>
          <p:nvPr/>
        </p:nvSpPr>
        <p:spPr>
          <a:xfrm>
            <a:off x="381000" y="3742531"/>
            <a:ext cx="74295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End-to-End Machine Learning Pipeline for Individual Claim Accuracy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386292" y="4538266"/>
            <a:ext cx="524933" cy="524933"/>
          </a:xfrm>
          <a:custGeom>
            <a:avLst/>
            <a:gdLst/>
            <a:ahLst/>
            <a:cxnLst/>
            <a:rect l="l" t="t" r="r" b="b"/>
            <a:pathLst>
              <a:path w="524933" h="524933">
                <a:moveTo>
                  <a:pt x="114299" y="0"/>
                </a:moveTo>
                <a:lnTo>
                  <a:pt x="410634" y="0"/>
                </a:lnTo>
                <a:cubicBezTo>
                  <a:pt x="473718" y="0"/>
                  <a:pt x="524933" y="51216"/>
                  <a:pt x="524933" y="114299"/>
                </a:cubicBezTo>
                <a:lnTo>
                  <a:pt x="524933" y="410634"/>
                </a:lnTo>
                <a:cubicBezTo>
                  <a:pt x="524933" y="473760"/>
                  <a:pt x="473760" y="524933"/>
                  <a:pt x="410634" y="524933"/>
                </a:cubicBezTo>
                <a:lnTo>
                  <a:pt x="114299" y="524933"/>
                </a:lnTo>
                <a:cubicBezTo>
                  <a:pt x="51216" y="524933"/>
                  <a:pt x="0" y="473718"/>
                  <a:pt x="0" y="410634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5" name="Shape 12"/>
          <p:cNvSpPr/>
          <p:nvPr/>
        </p:nvSpPr>
        <p:spPr>
          <a:xfrm>
            <a:off x="547721" y="4685275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200025" y="91886"/>
                </a:moveTo>
                <a:cubicBezTo>
                  <a:pt x="193417" y="96262"/>
                  <a:pt x="185827" y="99789"/>
                  <a:pt x="177924" y="102602"/>
                </a:cubicBezTo>
                <a:cubicBezTo>
                  <a:pt x="156939" y="110103"/>
                  <a:pt x="129391" y="114300"/>
                  <a:pt x="100013" y="114300"/>
                </a:cubicBezTo>
                <a:cubicBezTo>
                  <a:pt x="70634" y="114300"/>
                  <a:pt x="43041" y="110058"/>
                  <a:pt x="22101" y="102602"/>
                </a:cubicBezTo>
                <a:cubicBezTo>
                  <a:pt x="14243" y="99789"/>
                  <a:pt x="6608" y="96262"/>
                  <a:pt x="0" y="91886"/>
                </a:cubicBezTo>
                <a:lnTo>
                  <a:pt x="0" y="128588"/>
                </a:lnTo>
                <a:cubicBezTo>
                  <a:pt x="0" y="148322"/>
                  <a:pt x="44782" y="164306"/>
                  <a:pt x="100013" y="164306"/>
                </a:cubicBezTo>
                <a:cubicBezTo>
                  <a:pt x="155243" y="164306"/>
                  <a:pt x="200025" y="148322"/>
                  <a:pt x="200025" y="128588"/>
                </a:cubicBezTo>
                <a:lnTo>
                  <a:pt x="200025" y="91886"/>
                </a:lnTo>
                <a:close/>
                <a:moveTo>
                  <a:pt x="200025" y="57150"/>
                </a:moveTo>
                <a:lnTo>
                  <a:pt x="200025" y="35719"/>
                </a:lnTo>
                <a:cubicBezTo>
                  <a:pt x="200025" y="15984"/>
                  <a:pt x="155243" y="0"/>
                  <a:pt x="100013" y="0"/>
                </a:cubicBezTo>
                <a:cubicBezTo>
                  <a:pt x="44782" y="0"/>
                  <a:pt x="0" y="15984"/>
                  <a:pt x="0" y="35719"/>
                </a:cubicBezTo>
                <a:lnTo>
                  <a:pt x="0" y="57150"/>
                </a:lnTo>
                <a:cubicBezTo>
                  <a:pt x="0" y="76885"/>
                  <a:pt x="44782" y="92869"/>
                  <a:pt x="100013" y="92869"/>
                </a:cubicBezTo>
                <a:cubicBezTo>
                  <a:pt x="155243" y="92869"/>
                  <a:pt x="200025" y="76885"/>
                  <a:pt x="200025" y="57150"/>
                </a:cubicBezTo>
                <a:close/>
                <a:moveTo>
                  <a:pt x="177924" y="174040"/>
                </a:moveTo>
                <a:cubicBezTo>
                  <a:pt x="156984" y="181496"/>
                  <a:pt x="129436" y="185738"/>
                  <a:pt x="100013" y="185738"/>
                </a:cubicBezTo>
                <a:cubicBezTo>
                  <a:pt x="70589" y="185738"/>
                  <a:pt x="43041" y="181496"/>
                  <a:pt x="22101" y="174040"/>
                </a:cubicBezTo>
                <a:cubicBezTo>
                  <a:pt x="14243" y="171227"/>
                  <a:pt x="6608" y="167700"/>
                  <a:pt x="0" y="163324"/>
                </a:cubicBezTo>
                <a:lnTo>
                  <a:pt x="0" y="192881"/>
                </a:lnTo>
                <a:cubicBezTo>
                  <a:pt x="0" y="212616"/>
                  <a:pt x="44782" y="228600"/>
                  <a:pt x="100013" y="228600"/>
                </a:cubicBezTo>
                <a:cubicBezTo>
                  <a:pt x="155243" y="228600"/>
                  <a:pt x="200025" y="212616"/>
                  <a:pt x="200025" y="192881"/>
                </a:cubicBezTo>
                <a:lnTo>
                  <a:pt x="200025" y="163324"/>
                </a:lnTo>
                <a:cubicBezTo>
                  <a:pt x="193417" y="167700"/>
                  <a:pt x="185827" y="171227"/>
                  <a:pt x="177924" y="174040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6" name="Text 13"/>
          <p:cNvSpPr/>
          <p:nvPr/>
        </p:nvSpPr>
        <p:spPr>
          <a:xfrm>
            <a:off x="1066602" y="4494775"/>
            <a:ext cx="13906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70,791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066602" y="4875775"/>
            <a:ext cx="129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Insurance Records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2673780" y="4538266"/>
            <a:ext cx="524933" cy="524933"/>
          </a:xfrm>
          <a:custGeom>
            <a:avLst/>
            <a:gdLst/>
            <a:ahLst/>
            <a:cxnLst/>
            <a:rect l="l" t="t" r="r" b="b"/>
            <a:pathLst>
              <a:path w="524933" h="524933">
                <a:moveTo>
                  <a:pt x="114299" y="0"/>
                </a:moveTo>
                <a:lnTo>
                  <a:pt x="410634" y="0"/>
                </a:lnTo>
                <a:cubicBezTo>
                  <a:pt x="473718" y="0"/>
                  <a:pt x="524933" y="51216"/>
                  <a:pt x="524933" y="114299"/>
                </a:cubicBezTo>
                <a:lnTo>
                  <a:pt x="524933" y="410634"/>
                </a:lnTo>
                <a:cubicBezTo>
                  <a:pt x="524933" y="473760"/>
                  <a:pt x="473760" y="524933"/>
                  <a:pt x="410634" y="524933"/>
                </a:cubicBezTo>
                <a:lnTo>
                  <a:pt x="114299" y="524933"/>
                </a:lnTo>
                <a:cubicBezTo>
                  <a:pt x="51216" y="524933"/>
                  <a:pt x="0" y="473718"/>
                  <a:pt x="0" y="410634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9" name="Shape 16"/>
          <p:cNvSpPr/>
          <p:nvPr/>
        </p:nvSpPr>
        <p:spPr>
          <a:xfrm>
            <a:off x="2835209" y="4685275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0013" y="-14287"/>
                </a:moveTo>
                <a:cubicBezTo>
                  <a:pt x="103138" y="-14287"/>
                  <a:pt x="106129" y="-12903"/>
                  <a:pt x="108183" y="-10492"/>
                </a:cubicBezTo>
                <a:lnTo>
                  <a:pt x="168905" y="60945"/>
                </a:lnTo>
                <a:cubicBezTo>
                  <a:pt x="171629" y="64115"/>
                  <a:pt x="172209" y="68580"/>
                  <a:pt x="170468" y="72375"/>
                </a:cubicBezTo>
                <a:cubicBezTo>
                  <a:pt x="168726" y="76170"/>
                  <a:pt x="164931" y="78581"/>
                  <a:pt x="160734" y="78581"/>
                </a:cubicBezTo>
                <a:lnTo>
                  <a:pt x="149617" y="78581"/>
                </a:lnTo>
                <a:lnTo>
                  <a:pt x="183193" y="118095"/>
                </a:lnTo>
                <a:cubicBezTo>
                  <a:pt x="185916" y="121265"/>
                  <a:pt x="186497" y="125730"/>
                  <a:pt x="184755" y="129525"/>
                </a:cubicBezTo>
                <a:cubicBezTo>
                  <a:pt x="183014" y="133320"/>
                  <a:pt x="179219" y="135731"/>
                  <a:pt x="175022" y="135731"/>
                </a:cubicBezTo>
                <a:lnTo>
                  <a:pt x="157832" y="135731"/>
                </a:lnTo>
                <a:lnTo>
                  <a:pt x="197480" y="182389"/>
                </a:lnTo>
                <a:cubicBezTo>
                  <a:pt x="200204" y="185559"/>
                  <a:pt x="200784" y="190024"/>
                  <a:pt x="199043" y="193819"/>
                </a:cubicBezTo>
                <a:cubicBezTo>
                  <a:pt x="197301" y="197614"/>
                  <a:pt x="193506" y="200025"/>
                  <a:pt x="189309" y="200025"/>
                </a:cubicBezTo>
                <a:lnTo>
                  <a:pt x="114300" y="200025"/>
                </a:lnTo>
                <a:lnTo>
                  <a:pt x="114300" y="228600"/>
                </a:lnTo>
                <a:cubicBezTo>
                  <a:pt x="114300" y="236503"/>
                  <a:pt x="107915" y="242888"/>
                  <a:pt x="100013" y="242888"/>
                </a:cubicBezTo>
                <a:cubicBezTo>
                  <a:pt x="92110" y="242888"/>
                  <a:pt x="85725" y="236503"/>
                  <a:pt x="85725" y="228600"/>
                </a:cubicBezTo>
                <a:lnTo>
                  <a:pt x="85725" y="200025"/>
                </a:lnTo>
                <a:lnTo>
                  <a:pt x="10716" y="200025"/>
                </a:lnTo>
                <a:cubicBezTo>
                  <a:pt x="6519" y="200025"/>
                  <a:pt x="2724" y="197614"/>
                  <a:pt x="982" y="193819"/>
                </a:cubicBezTo>
                <a:cubicBezTo>
                  <a:pt x="-759" y="190024"/>
                  <a:pt x="-179" y="185559"/>
                  <a:pt x="2545" y="182389"/>
                </a:cubicBezTo>
                <a:lnTo>
                  <a:pt x="42193" y="135731"/>
                </a:lnTo>
                <a:lnTo>
                  <a:pt x="25003" y="135731"/>
                </a:lnTo>
                <a:cubicBezTo>
                  <a:pt x="20806" y="135731"/>
                  <a:pt x="17011" y="133320"/>
                  <a:pt x="15270" y="129525"/>
                </a:cubicBezTo>
                <a:cubicBezTo>
                  <a:pt x="13528" y="125730"/>
                  <a:pt x="14109" y="121265"/>
                  <a:pt x="16832" y="118095"/>
                </a:cubicBezTo>
                <a:lnTo>
                  <a:pt x="50408" y="78581"/>
                </a:lnTo>
                <a:lnTo>
                  <a:pt x="39291" y="78581"/>
                </a:lnTo>
                <a:cubicBezTo>
                  <a:pt x="35094" y="78581"/>
                  <a:pt x="31299" y="76170"/>
                  <a:pt x="29557" y="72375"/>
                </a:cubicBezTo>
                <a:cubicBezTo>
                  <a:pt x="27816" y="68580"/>
                  <a:pt x="28396" y="64115"/>
                  <a:pt x="31120" y="60945"/>
                </a:cubicBezTo>
                <a:lnTo>
                  <a:pt x="91842" y="-10492"/>
                </a:lnTo>
                <a:cubicBezTo>
                  <a:pt x="93896" y="-12903"/>
                  <a:pt x="96887" y="-14287"/>
                  <a:pt x="100013" y="-14287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0" name="Text 17"/>
          <p:cNvSpPr/>
          <p:nvPr/>
        </p:nvSpPr>
        <p:spPr>
          <a:xfrm>
            <a:off x="3354090" y="4494775"/>
            <a:ext cx="24193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Random Forest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3354090" y="4875775"/>
            <a:ext cx="2324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Best Model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381000" y="6014475"/>
            <a:ext cx="11430000" cy="10583"/>
          </a:xfrm>
          <a:custGeom>
            <a:avLst/>
            <a:gdLst/>
            <a:ahLst/>
            <a:cxnLst/>
            <a:rect l="l" t="t" r="r" b="b"/>
            <a:pathLst>
              <a:path w="11430000" h="10583">
                <a:moveTo>
                  <a:pt x="0" y="0"/>
                </a:moveTo>
                <a:lnTo>
                  <a:pt x="11430000" y="0"/>
                </a:lnTo>
                <a:lnTo>
                  <a:pt x="11430000" y="10583"/>
                </a:lnTo>
                <a:lnTo>
                  <a:pt x="0" y="10583"/>
                </a:lnTo>
                <a:lnTo>
                  <a:pt x="0" y="0"/>
                </a:lnTo>
                <a:close/>
              </a:path>
            </a:pathLst>
          </a:custGeom>
          <a:solidFill>
            <a:srgbClr val="4A5C6A">
              <a:alpha val="5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3" name="Shape 20"/>
          <p:cNvSpPr/>
          <p:nvPr/>
        </p:nvSpPr>
        <p:spPr>
          <a:xfrm>
            <a:off x="410766" y="6276909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42863" y="0"/>
                </a:moveTo>
                <a:cubicBezTo>
                  <a:pt x="48790" y="0"/>
                  <a:pt x="53578" y="4789"/>
                  <a:pt x="53578" y="10716"/>
                </a:cubicBezTo>
                <a:lnTo>
                  <a:pt x="53578" y="21431"/>
                </a:lnTo>
                <a:lnTo>
                  <a:pt x="96441" y="21431"/>
                </a:lnTo>
                <a:lnTo>
                  <a:pt x="96441" y="10716"/>
                </a:lnTo>
                <a:cubicBezTo>
                  <a:pt x="96441" y="4789"/>
                  <a:pt x="101229" y="0"/>
                  <a:pt x="107156" y="0"/>
                </a:cubicBezTo>
                <a:cubicBezTo>
                  <a:pt x="113083" y="0"/>
                  <a:pt x="117872" y="4789"/>
                  <a:pt x="117872" y="10716"/>
                </a:cubicBezTo>
                <a:lnTo>
                  <a:pt x="117872" y="21431"/>
                </a:lnTo>
                <a:lnTo>
                  <a:pt x="128588" y="21431"/>
                </a:lnTo>
                <a:cubicBezTo>
                  <a:pt x="140408" y="21431"/>
                  <a:pt x="150019" y="31042"/>
                  <a:pt x="150019" y="42863"/>
                </a:cubicBezTo>
                <a:lnTo>
                  <a:pt x="150019" y="139303"/>
                </a:lnTo>
                <a:cubicBezTo>
                  <a:pt x="150019" y="151124"/>
                  <a:pt x="140408" y="160734"/>
                  <a:pt x="128588" y="160734"/>
                </a:cubicBezTo>
                <a:lnTo>
                  <a:pt x="21431" y="160734"/>
                </a:lnTo>
                <a:cubicBezTo>
                  <a:pt x="9611" y="160734"/>
                  <a:pt x="0" y="151124"/>
                  <a:pt x="0" y="139303"/>
                </a:cubicBezTo>
                <a:lnTo>
                  <a:pt x="0" y="42863"/>
                </a:lnTo>
                <a:cubicBezTo>
                  <a:pt x="0" y="31042"/>
                  <a:pt x="9611" y="21431"/>
                  <a:pt x="21431" y="21431"/>
                </a:cubicBezTo>
                <a:lnTo>
                  <a:pt x="32147" y="21431"/>
                </a:lnTo>
                <a:lnTo>
                  <a:pt x="32147" y="10716"/>
                </a:lnTo>
                <a:cubicBezTo>
                  <a:pt x="32147" y="4789"/>
                  <a:pt x="36935" y="0"/>
                  <a:pt x="42863" y="0"/>
                </a:cubicBezTo>
                <a:close/>
                <a:moveTo>
                  <a:pt x="21431" y="80367"/>
                </a:moveTo>
                <a:lnTo>
                  <a:pt x="21431" y="91083"/>
                </a:lnTo>
                <a:cubicBezTo>
                  <a:pt x="21431" y="94030"/>
                  <a:pt x="23842" y="96441"/>
                  <a:pt x="26789" y="96441"/>
                </a:cubicBezTo>
                <a:lnTo>
                  <a:pt x="37505" y="96441"/>
                </a:lnTo>
                <a:cubicBezTo>
                  <a:pt x="40451" y="96441"/>
                  <a:pt x="42863" y="94030"/>
                  <a:pt x="42863" y="91083"/>
                </a:cubicBezTo>
                <a:lnTo>
                  <a:pt x="42863" y="80367"/>
                </a:lnTo>
                <a:cubicBezTo>
                  <a:pt x="42863" y="77420"/>
                  <a:pt x="40451" y="75009"/>
                  <a:pt x="37505" y="75009"/>
                </a:cubicBezTo>
                <a:lnTo>
                  <a:pt x="26789" y="75009"/>
                </a:lnTo>
                <a:cubicBezTo>
                  <a:pt x="23842" y="75009"/>
                  <a:pt x="21431" y="77420"/>
                  <a:pt x="21431" y="80367"/>
                </a:cubicBezTo>
                <a:close/>
                <a:moveTo>
                  <a:pt x="64294" y="80367"/>
                </a:moveTo>
                <a:lnTo>
                  <a:pt x="64294" y="91083"/>
                </a:lnTo>
                <a:cubicBezTo>
                  <a:pt x="64294" y="94030"/>
                  <a:pt x="66705" y="96441"/>
                  <a:pt x="69652" y="96441"/>
                </a:cubicBezTo>
                <a:lnTo>
                  <a:pt x="80367" y="96441"/>
                </a:lnTo>
                <a:cubicBezTo>
                  <a:pt x="83314" y="96441"/>
                  <a:pt x="85725" y="94030"/>
                  <a:pt x="85725" y="91083"/>
                </a:cubicBezTo>
                <a:lnTo>
                  <a:pt x="85725" y="80367"/>
                </a:lnTo>
                <a:cubicBezTo>
                  <a:pt x="85725" y="77420"/>
                  <a:pt x="83314" y="75009"/>
                  <a:pt x="80367" y="75009"/>
                </a:cubicBezTo>
                <a:lnTo>
                  <a:pt x="69652" y="75009"/>
                </a:lnTo>
                <a:cubicBezTo>
                  <a:pt x="66705" y="75009"/>
                  <a:pt x="64294" y="77420"/>
                  <a:pt x="64294" y="80367"/>
                </a:cubicBezTo>
                <a:close/>
                <a:moveTo>
                  <a:pt x="112514" y="75009"/>
                </a:moveTo>
                <a:cubicBezTo>
                  <a:pt x="109567" y="75009"/>
                  <a:pt x="107156" y="77420"/>
                  <a:pt x="107156" y="80367"/>
                </a:cubicBezTo>
                <a:lnTo>
                  <a:pt x="107156" y="91083"/>
                </a:lnTo>
                <a:cubicBezTo>
                  <a:pt x="107156" y="94030"/>
                  <a:pt x="109567" y="96441"/>
                  <a:pt x="112514" y="96441"/>
                </a:cubicBezTo>
                <a:lnTo>
                  <a:pt x="123230" y="96441"/>
                </a:lnTo>
                <a:cubicBezTo>
                  <a:pt x="126176" y="96441"/>
                  <a:pt x="128588" y="94030"/>
                  <a:pt x="128588" y="91083"/>
                </a:cubicBezTo>
                <a:lnTo>
                  <a:pt x="128588" y="80367"/>
                </a:lnTo>
                <a:cubicBezTo>
                  <a:pt x="128588" y="77420"/>
                  <a:pt x="126176" y="75009"/>
                  <a:pt x="123230" y="75009"/>
                </a:cubicBezTo>
                <a:lnTo>
                  <a:pt x="112514" y="75009"/>
                </a:lnTo>
                <a:close/>
                <a:moveTo>
                  <a:pt x="21431" y="123230"/>
                </a:moveTo>
                <a:lnTo>
                  <a:pt x="21431" y="133945"/>
                </a:lnTo>
                <a:cubicBezTo>
                  <a:pt x="21431" y="136892"/>
                  <a:pt x="23842" y="139303"/>
                  <a:pt x="26789" y="139303"/>
                </a:cubicBezTo>
                <a:lnTo>
                  <a:pt x="37505" y="139303"/>
                </a:lnTo>
                <a:cubicBezTo>
                  <a:pt x="40451" y="139303"/>
                  <a:pt x="42863" y="136892"/>
                  <a:pt x="42863" y="133945"/>
                </a:cubicBezTo>
                <a:lnTo>
                  <a:pt x="42863" y="123230"/>
                </a:lnTo>
                <a:cubicBezTo>
                  <a:pt x="42863" y="120283"/>
                  <a:pt x="40451" y="117872"/>
                  <a:pt x="37505" y="117872"/>
                </a:cubicBezTo>
                <a:lnTo>
                  <a:pt x="26789" y="117872"/>
                </a:lnTo>
                <a:cubicBezTo>
                  <a:pt x="23842" y="117872"/>
                  <a:pt x="21431" y="120283"/>
                  <a:pt x="21431" y="123230"/>
                </a:cubicBezTo>
                <a:close/>
                <a:moveTo>
                  <a:pt x="69652" y="117872"/>
                </a:moveTo>
                <a:cubicBezTo>
                  <a:pt x="66705" y="117872"/>
                  <a:pt x="64294" y="120283"/>
                  <a:pt x="64294" y="123230"/>
                </a:cubicBezTo>
                <a:lnTo>
                  <a:pt x="64294" y="133945"/>
                </a:lnTo>
                <a:cubicBezTo>
                  <a:pt x="64294" y="136892"/>
                  <a:pt x="66705" y="139303"/>
                  <a:pt x="69652" y="139303"/>
                </a:cubicBezTo>
                <a:lnTo>
                  <a:pt x="80367" y="139303"/>
                </a:lnTo>
                <a:cubicBezTo>
                  <a:pt x="83314" y="139303"/>
                  <a:pt x="85725" y="136892"/>
                  <a:pt x="85725" y="133945"/>
                </a:cubicBezTo>
                <a:lnTo>
                  <a:pt x="85725" y="123230"/>
                </a:lnTo>
                <a:cubicBezTo>
                  <a:pt x="85725" y="120283"/>
                  <a:pt x="83314" y="117872"/>
                  <a:pt x="80367" y="117872"/>
                </a:cubicBezTo>
                <a:lnTo>
                  <a:pt x="69652" y="117872"/>
                </a:lnTo>
                <a:close/>
                <a:moveTo>
                  <a:pt x="107156" y="123230"/>
                </a:moveTo>
                <a:lnTo>
                  <a:pt x="107156" y="133945"/>
                </a:lnTo>
                <a:cubicBezTo>
                  <a:pt x="107156" y="136892"/>
                  <a:pt x="109567" y="139303"/>
                  <a:pt x="112514" y="139303"/>
                </a:cubicBezTo>
                <a:lnTo>
                  <a:pt x="123230" y="139303"/>
                </a:lnTo>
                <a:cubicBezTo>
                  <a:pt x="126176" y="139303"/>
                  <a:pt x="128588" y="136892"/>
                  <a:pt x="128588" y="133945"/>
                </a:cubicBezTo>
                <a:lnTo>
                  <a:pt x="128588" y="123230"/>
                </a:lnTo>
                <a:cubicBezTo>
                  <a:pt x="128588" y="120283"/>
                  <a:pt x="126176" y="117872"/>
                  <a:pt x="123230" y="117872"/>
                </a:cubicBezTo>
                <a:lnTo>
                  <a:pt x="112514" y="117872"/>
                </a:lnTo>
                <a:cubicBezTo>
                  <a:pt x="109567" y="117872"/>
                  <a:pt x="107156" y="120283"/>
                  <a:pt x="107156" y="123230"/>
                </a:cubicBezTo>
                <a:close/>
              </a:path>
            </a:pathLst>
          </a:custGeom>
          <a:solidFill>
            <a:srgbClr val="8D99AE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4" name="Text 21"/>
          <p:cNvSpPr/>
          <p:nvPr/>
        </p:nvSpPr>
        <p:spPr>
          <a:xfrm>
            <a:off x="709414" y="6248301"/>
            <a:ext cx="41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2026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7271610" y="628633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6" name="Text 23"/>
          <p:cNvSpPr/>
          <p:nvPr/>
        </p:nvSpPr>
        <p:spPr>
          <a:xfrm>
            <a:off x="7519128" y="6248301"/>
            <a:ext cx="1162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MLflow Tracking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8854150" y="628633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8" name="Text 25"/>
          <p:cNvSpPr/>
          <p:nvPr/>
        </p:nvSpPr>
        <p:spPr>
          <a:xfrm>
            <a:off x="9101667" y="6248301"/>
            <a:ext cx="1276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Hugging Face Hub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10545830" y="628633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0" name="Text 27"/>
          <p:cNvSpPr/>
          <p:nvPr/>
        </p:nvSpPr>
        <p:spPr>
          <a:xfrm>
            <a:off x="10793347" y="6248301"/>
            <a:ext cx="1095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Streamlit Cloud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1910" y="321910"/>
            <a:ext cx="1763007" cy="294569"/>
          </a:xfrm>
          <a:custGeom>
            <a:avLst/>
            <a:gdLst/>
            <a:ahLst/>
            <a:cxnLst/>
            <a:rect l="l" t="t" r="r" b="b"/>
            <a:pathLst>
              <a:path w="1763007" h="294569">
                <a:moveTo>
                  <a:pt x="63500" y="0"/>
                </a:moveTo>
                <a:lnTo>
                  <a:pt x="1699507" y="0"/>
                </a:lnTo>
                <a:cubicBezTo>
                  <a:pt x="1734577" y="0"/>
                  <a:pt x="1763007" y="28430"/>
                  <a:pt x="1763007" y="63500"/>
                </a:cubicBezTo>
                <a:lnTo>
                  <a:pt x="1763007" y="231069"/>
                </a:lnTo>
                <a:cubicBezTo>
                  <a:pt x="1763007" y="266139"/>
                  <a:pt x="1734577" y="294569"/>
                  <a:pt x="1699507" y="294569"/>
                </a:cubicBezTo>
                <a:lnTo>
                  <a:pt x="63500" y="294569"/>
                </a:lnTo>
                <a:cubicBezTo>
                  <a:pt x="28454" y="294569"/>
                  <a:pt x="0" y="266116"/>
                  <a:pt x="0" y="231069"/>
                </a:cubicBezTo>
                <a:lnTo>
                  <a:pt x="0" y="63500"/>
                </a:lnTo>
                <a:cubicBezTo>
                  <a:pt x="0" y="28454"/>
                  <a:pt x="28454" y="0"/>
                  <a:pt x="63500" y="0"/>
                </a:cubicBezTo>
                <a:close/>
              </a:path>
            </a:pathLst>
          </a:custGeom>
          <a:solidFill>
            <a:srgbClr val="E07A5F">
              <a:alpha val="14902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453237" y="389709"/>
            <a:ext cx="155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kern="0" spc="44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 • Model Performance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715751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Why Random Forest Won: Selection Rationale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21910" y="1164579"/>
            <a:ext cx="6827132" cy="1993194"/>
          </a:xfrm>
          <a:custGeom>
            <a:avLst/>
            <a:gdLst/>
            <a:ahLst/>
            <a:cxnLst/>
            <a:rect l="l" t="t" r="r" b="b"/>
            <a:pathLst>
              <a:path w="6827132" h="1993194">
                <a:moveTo>
                  <a:pt x="95255" y="0"/>
                </a:moveTo>
                <a:lnTo>
                  <a:pt x="6731877" y="0"/>
                </a:lnTo>
                <a:cubicBezTo>
                  <a:pt x="6784450" y="0"/>
                  <a:pt x="6827132" y="42682"/>
                  <a:pt x="6827132" y="95255"/>
                </a:cubicBezTo>
                <a:lnTo>
                  <a:pt x="6827132" y="1897940"/>
                </a:lnTo>
                <a:cubicBezTo>
                  <a:pt x="6827132" y="1950547"/>
                  <a:pt x="6784485" y="1993194"/>
                  <a:pt x="6731877" y="1993194"/>
                </a:cubicBezTo>
                <a:lnTo>
                  <a:pt x="95255" y="1993194"/>
                </a:lnTo>
                <a:cubicBezTo>
                  <a:pt x="42682" y="1993194"/>
                  <a:pt x="0" y="1950512"/>
                  <a:pt x="0" y="1897940"/>
                </a:cubicBezTo>
                <a:lnTo>
                  <a:pt x="0" y="95255"/>
                </a:lnTo>
                <a:cubicBezTo>
                  <a:pt x="0" y="42682"/>
                  <a:pt x="42682" y="0"/>
                  <a:pt x="95255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489479" y="1332147"/>
            <a:ext cx="373944" cy="373944"/>
          </a:xfrm>
          <a:custGeom>
            <a:avLst/>
            <a:gdLst/>
            <a:ahLst/>
            <a:cxnLst/>
            <a:rect l="l" t="t" r="r" b="b"/>
            <a:pathLst>
              <a:path w="373944" h="373944">
                <a:moveTo>
                  <a:pt x="95251" y="0"/>
                </a:moveTo>
                <a:lnTo>
                  <a:pt x="278693" y="0"/>
                </a:lnTo>
                <a:cubicBezTo>
                  <a:pt x="331299" y="0"/>
                  <a:pt x="373944" y="42645"/>
                  <a:pt x="373944" y="95251"/>
                </a:cubicBezTo>
                <a:lnTo>
                  <a:pt x="373944" y="278693"/>
                </a:lnTo>
                <a:cubicBezTo>
                  <a:pt x="373944" y="331299"/>
                  <a:pt x="331299" y="373944"/>
                  <a:pt x="278693" y="373944"/>
                </a:cubicBezTo>
                <a:lnTo>
                  <a:pt x="95251" y="373944"/>
                </a:lnTo>
                <a:cubicBezTo>
                  <a:pt x="42645" y="373944"/>
                  <a:pt x="0" y="331299"/>
                  <a:pt x="0" y="278693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" name="Shape 5"/>
          <p:cNvSpPr/>
          <p:nvPr/>
        </p:nvSpPr>
        <p:spPr>
          <a:xfrm>
            <a:off x="596139" y="1438808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38906" y="79375"/>
                </a:moveTo>
                <a:cubicBezTo>
                  <a:pt x="138906" y="46519"/>
                  <a:pt x="112231" y="19844"/>
                  <a:pt x="79375" y="19844"/>
                </a:cubicBezTo>
                <a:cubicBezTo>
                  <a:pt x="46519" y="19844"/>
                  <a:pt x="19844" y="46519"/>
                  <a:pt x="19844" y="79375"/>
                </a:cubicBezTo>
                <a:cubicBezTo>
                  <a:pt x="19844" y="112231"/>
                  <a:pt x="46519" y="138906"/>
                  <a:pt x="79375" y="138906"/>
                </a:cubicBezTo>
                <a:cubicBezTo>
                  <a:pt x="112231" y="138906"/>
                  <a:pt x="138906" y="112231"/>
                  <a:pt x="138906" y="79375"/>
                </a:cubicBezTo>
                <a:close/>
                <a:moveTo>
                  <a:pt x="0" y="79375"/>
                </a:moveTo>
                <a:cubicBezTo>
                  <a:pt x="0" y="35567"/>
                  <a:pt x="35567" y="0"/>
                  <a:pt x="79375" y="0"/>
                </a:cubicBezTo>
                <a:cubicBezTo>
                  <a:pt x="123183" y="0"/>
                  <a:pt x="158750" y="35567"/>
                  <a:pt x="158750" y="79375"/>
                </a:cubicBezTo>
                <a:cubicBezTo>
                  <a:pt x="158750" y="123183"/>
                  <a:pt x="123183" y="158750"/>
                  <a:pt x="79375" y="158750"/>
                </a:cubicBezTo>
                <a:cubicBezTo>
                  <a:pt x="35567" y="158750"/>
                  <a:pt x="0" y="123183"/>
                  <a:pt x="0" y="79375"/>
                </a:cubicBezTo>
                <a:close/>
                <a:moveTo>
                  <a:pt x="79375" y="104180"/>
                </a:moveTo>
                <a:cubicBezTo>
                  <a:pt x="93065" y="104180"/>
                  <a:pt x="104180" y="93065"/>
                  <a:pt x="104180" y="79375"/>
                </a:cubicBezTo>
                <a:cubicBezTo>
                  <a:pt x="104180" y="65685"/>
                  <a:pt x="93065" y="54570"/>
                  <a:pt x="79375" y="54570"/>
                </a:cubicBezTo>
                <a:cubicBezTo>
                  <a:pt x="65685" y="54570"/>
                  <a:pt x="54570" y="65685"/>
                  <a:pt x="54570" y="79375"/>
                </a:cubicBezTo>
                <a:cubicBezTo>
                  <a:pt x="54570" y="93065"/>
                  <a:pt x="65685" y="104180"/>
                  <a:pt x="79375" y="104180"/>
                </a:cubicBezTo>
                <a:close/>
                <a:moveTo>
                  <a:pt x="79375" y="34727"/>
                </a:moveTo>
                <a:cubicBezTo>
                  <a:pt x="104017" y="34727"/>
                  <a:pt x="124023" y="54733"/>
                  <a:pt x="124023" y="79375"/>
                </a:cubicBezTo>
                <a:cubicBezTo>
                  <a:pt x="124023" y="104017"/>
                  <a:pt x="104017" y="124023"/>
                  <a:pt x="79375" y="124023"/>
                </a:cubicBezTo>
                <a:cubicBezTo>
                  <a:pt x="54733" y="124023"/>
                  <a:pt x="34727" y="104017"/>
                  <a:pt x="34727" y="79375"/>
                </a:cubicBezTo>
                <a:cubicBezTo>
                  <a:pt x="34727" y="54733"/>
                  <a:pt x="54733" y="34727"/>
                  <a:pt x="79375" y="34727"/>
                </a:cubicBezTo>
                <a:close/>
                <a:moveTo>
                  <a:pt x="69453" y="79375"/>
                </a:moveTo>
                <a:cubicBezTo>
                  <a:pt x="69453" y="73899"/>
                  <a:pt x="73899" y="69453"/>
                  <a:pt x="79375" y="69453"/>
                </a:cubicBezTo>
                <a:cubicBezTo>
                  <a:pt x="84851" y="69453"/>
                  <a:pt x="89297" y="73899"/>
                  <a:pt x="89297" y="79375"/>
                </a:cubicBezTo>
                <a:cubicBezTo>
                  <a:pt x="89297" y="84851"/>
                  <a:pt x="84851" y="89297"/>
                  <a:pt x="79375" y="89297"/>
                </a:cubicBezTo>
                <a:cubicBezTo>
                  <a:pt x="73899" y="89297"/>
                  <a:pt x="69453" y="84851"/>
                  <a:pt x="69453" y="79375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" name="Text 6"/>
          <p:cNvSpPr/>
          <p:nvPr/>
        </p:nvSpPr>
        <p:spPr>
          <a:xfrm>
            <a:off x="961182" y="1407112"/>
            <a:ext cx="1277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Selection Criteria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85069" y="1835547"/>
            <a:ext cx="6564313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Random Forest was selected based on </a:t>
            </a:r>
            <a:r>
              <a:rPr lang="en-US" sz="10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lowest MAPE</a:t>
            </a: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(Mean Absolute Percentage Error), making it optimal for </a:t>
            </a:r>
            <a:r>
              <a:rPr lang="en-US" sz="10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individual claim predictions</a:t>
            </a: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where per-policy accuracy is critical.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89479" y="2379734"/>
            <a:ext cx="3191757" cy="612069"/>
          </a:xfrm>
          <a:custGeom>
            <a:avLst/>
            <a:gdLst/>
            <a:ahLst/>
            <a:cxnLst/>
            <a:rect l="l" t="t" r="r" b="b"/>
            <a:pathLst>
              <a:path w="3191757" h="612069">
                <a:moveTo>
                  <a:pt x="63502" y="0"/>
                </a:moveTo>
                <a:lnTo>
                  <a:pt x="3128255" y="0"/>
                </a:lnTo>
                <a:cubicBezTo>
                  <a:pt x="3163326" y="0"/>
                  <a:pt x="3191757" y="28431"/>
                  <a:pt x="3191757" y="63502"/>
                </a:cubicBezTo>
                <a:lnTo>
                  <a:pt x="3191757" y="548567"/>
                </a:lnTo>
                <a:cubicBezTo>
                  <a:pt x="3191757" y="583639"/>
                  <a:pt x="3163326" y="612069"/>
                  <a:pt x="3128255" y="612069"/>
                </a:cubicBezTo>
                <a:lnTo>
                  <a:pt x="63502" y="612069"/>
                </a:lnTo>
                <a:cubicBezTo>
                  <a:pt x="28431" y="612069"/>
                  <a:pt x="0" y="583639"/>
                  <a:pt x="0" y="548567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1" name="Shape 9"/>
          <p:cNvSpPr/>
          <p:nvPr/>
        </p:nvSpPr>
        <p:spPr>
          <a:xfrm>
            <a:off x="604986" y="251106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2" name="Text 10"/>
          <p:cNvSpPr/>
          <p:nvPr/>
        </p:nvSpPr>
        <p:spPr>
          <a:xfrm>
            <a:off x="811251" y="2479364"/>
            <a:ext cx="738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 Focus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89111" y="2733341"/>
            <a:ext cx="30480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Best individual claim accuracy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788916" y="2379734"/>
            <a:ext cx="3191757" cy="612069"/>
          </a:xfrm>
          <a:custGeom>
            <a:avLst/>
            <a:gdLst/>
            <a:ahLst/>
            <a:cxnLst/>
            <a:rect l="l" t="t" r="r" b="b"/>
            <a:pathLst>
              <a:path w="3191757" h="612069">
                <a:moveTo>
                  <a:pt x="63502" y="0"/>
                </a:moveTo>
                <a:lnTo>
                  <a:pt x="3128255" y="0"/>
                </a:lnTo>
                <a:cubicBezTo>
                  <a:pt x="3163326" y="0"/>
                  <a:pt x="3191757" y="28431"/>
                  <a:pt x="3191757" y="63502"/>
                </a:cubicBezTo>
                <a:lnTo>
                  <a:pt x="3191757" y="548567"/>
                </a:lnTo>
                <a:cubicBezTo>
                  <a:pt x="3191757" y="583639"/>
                  <a:pt x="3163326" y="612069"/>
                  <a:pt x="3128255" y="612069"/>
                </a:cubicBezTo>
                <a:lnTo>
                  <a:pt x="63502" y="612069"/>
                </a:lnTo>
                <a:cubicBezTo>
                  <a:pt x="28431" y="612069"/>
                  <a:pt x="0" y="583639"/>
                  <a:pt x="0" y="548567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5" name="Shape 13"/>
          <p:cNvSpPr/>
          <p:nvPr/>
        </p:nvSpPr>
        <p:spPr>
          <a:xfrm>
            <a:off x="3904423" y="251106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55563" y="39688"/>
                </a:moveTo>
                <a:cubicBezTo>
                  <a:pt x="55563" y="35307"/>
                  <a:pt x="59119" y="31750"/>
                  <a:pt x="63500" y="31750"/>
                </a:cubicBezTo>
                <a:cubicBezTo>
                  <a:pt x="67881" y="31750"/>
                  <a:pt x="71438" y="35307"/>
                  <a:pt x="71438" y="39688"/>
                </a:cubicBezTo>
                <a:cubicBezTo>
                  <a:pt x="71438" y="44068"/>
                  <a:pt x="67881" y="47625"/>
                  <a:pt x="63500" y="47625"/>
                </a:cubicBezTo>
                <a:cubicBezTo>
                  <a:pt x="59119" y="47625"/>
                  <a:pt x="55563" y="44068"/>
                  <a:pt x="55563" y="39688"/>
                </a:cubicBezTo>
                <a:close/>
                <a:moveTo>
                  <a:pt x="53578" y="55563"/>
                </a:moveTo>
                <a:lnTo>
                  <a:pt x="65484" y="55563"/>
                </a:lnTo>
                <a:cubicBezTo>
                  <a:pt x="68783" y="55563"/>
                  <a:pt x="71438" y="58217"/>
                  <a:pt x="71438" y="61516"/>
                </a:cubicBezTo>
                <a:lnTo>
                  <a:pt x="71438" y="83344"/>
                </a:lnTo>
                <a:lnTo>
                  <a:pt x="73422" y="83344"/>
                </a:lnTo>
                <a:cubicBezTo>
                  <a:pt x="76721" y="83344"/>
                  <a:pt x="79375" y="85998"/>
                  <a:pt x="79375" y="89297"/>
                </a:cubicBezTo>
                <a:cubicBezTo>
                  <a:pt x="79375" y="92596"/>
                  <a:pt x="76721" y="95250"/>
                  <a:pt x="73422" y="95250"/>
                </a:cubicBezTo>
                <a:lnTo>
                  <a:pt x="53578" y="95250"/>
                </a:lnTo>
                <a:cubicBezTo>
                  <a:pt x="50279" y="95250"/>
                  <a:pt x="47625" y="92596"/>
                  <a:pt x="47625" y="89297"/>
                </a:cubicBezTo>
                <a:cubicBezTo>
                  <a:pt x="47625" y="85998"/>
                  <a:pt x="50279" y="83344"/>
                  <a:pt x="53578" y="83344"/>
                </a:cubicBezTo>
                <a:lnTo>
                  <a:pt x="59531" y="83344"/>
                </a:lnTo>
                <a:lnTo>
                  <a:pt x="59531" y="67469"/>
                </a:lnTo>
                <a:lnTo>
                  <a:pt x="53578" y="67469"/>
                </a:lnTo>
                <a:cubicBezTo>
                  <a:pt x="50279" y="67469"/>
                  <a:pt x="47625" y="64815"/>
                  <a:pt x="47625" y="61516"/>
                </a:cubicBezTo>
                <a:cubicBezTo>
                  <a:pt x="47625" y="58217"/>
                  <a:pt x="50279" y="55563"/>
                  <a:pt x="53578" y="55563"/>
                </a:cubicBezTo>
                <a:close/>
              </a:path>
            </a:pathLst>
          </a:custGeom>
          <a:solidFill>
            <a:srgbClr val="8D99AE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6" name="Text 14"/>
          <p:cNvSpPr/>
          <p:nvPr/>
        </p:nvSpPr>
        <p:spPr>
          <a:xfrm>
            <a:off x="4110688" y="2479364"/>
            <a:ext cx="1008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RMSE Alternative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888548" y="2733341"/>
            <a:ext cx="30480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Better for portfolio reserves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21909" y="3294887"/>
            <a:ext cx="6834519" cy="3457883"/>
          </a:xfrm>
          <a:custGeom>
            <a:avLst/>
            <a:gdLst/>
            <a:ahLst/>
            <a:cxnLst/>
            <a:rect l="l" t="t" r="r" b="b"/>
            <a:pathLst>
              <a:path w="6827132" h="4842757">
                <a:moveTo>
                  <a:pt x="95257" y="0"/>
                </a:moveTo>
                <a:lnTo>
                  <a:pt x="6731875" y="0"/>
                </a:lnTo>
                <a:cubicBezTo>
                  <a:pt x="6784484" y="0"/>
                  <a:pt x="6827132" y="42648"/>
                  <a:pt x="6827132" y="95257"/>
                </a:cubicBezTo>
                <a:lnTo>
                  <a:pt x="6827132" y="4747500"/>
                </a:lnTo>
                <a:cubicBezTo>
                  <a:pt x="6827132" y="4800109"/>
                  <a:pt x="6784484" y="4842757"/>
                  <a:pt x="6731875" y="4842757"/>
                </a:cubicBezTo>
                <a:lnTo>
                  <a:pt x="95257" y="4842757"/>
                </a:lnTo>
                <a:cubicBezTo>
                  <a:pt x="42648" y="4842757"/>
                  <a:pt x="0" y="4800109"/>
                  <a:pt x="0" y="4747500"/>
                </a:cubicBezTo>
                <a:lnTo>
                  <a:pt x="0" y="95257"/>
                </a:lnTo>
                <a:cubicBezTo>
                  <a:pt x="0" y="42683"/>
                  <a:pt x="42683" y="0"/>
                  <a:pt x="95257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9" name="Shape 17"/>
          <p:cNvSpPr/>
          <p:nvPr/>
        </p:nvSpPr>
        <p:spPr>
          <a:xfrm>
            <a:off x="489479" y="3462458"/>
            <a:ext cx="373944" cy="373944"/>
          </a:xfrm>
          <a:custGeom>
            <a:avLst/>
            <a:gdLst/>
            <a:ahLst/>
            <a:cxnLst/>
            <a:rect l="l" t="t" r="r" b="b"/>
            <a:pathLst>
              <a:path w="373944" h="373944">
                <a:moveTo>
                  <a:pt x="95251" y="0"/>
                </a:moveTo>
                <a:lnTo>
                  <a:pt x="278693" y="0"/>
                </a:lnTo>
                <a:cubicBezTo>
                  <a:pt x="331299" y="0"/>
                  <a:pt x="373944" y="42645"/>
                  <a:pt x="373944" y="95251"/>
                </a:cubicBezTo>
                <a:lnTo>
                  <a:pt x="373944" y="278693"/>
                </a:lnTo>
                <a:cubicBezTo>
                  <a:pt x="373944" y="331299"/>
                  <a:pt x="331299" y="373944"/>
                  <a:pt x="278693" y="373944"/>
                </a:cubicBezTo>
                <a:lnTo>
                  <a:pt x="95251" y="373944"/>
                </a:lnTo>
                <a:cubicBezTo>
                  <a:pt x="42645" y="373944"/>
                  <a:pt x="0" y="331299"/>
                  <a:pt x="0" y="278693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0" name="Shape 18"/>
          <p:cNvSpPr/>
          <p:nvPr/>
        </p:nvSpPr>
        <p:spPr>
          <a:xfrm>
            <a:off x="586217" y="3569119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95963" y="-5860"/>
                </a:moveTo>
                <a:cubicBezTo>
                  <a:pt x="94692" y="-8341"/>
                  <a:pt x="92118" y="-9922"/>
                  <a:pt x="89328" y="-9922"/>
                </a:cubicBezTo>
                <a:cubicBezTo>
                  <a:pt x="86537" y="-9922"/>
                  <a:pt x="83964" y="-8341"/>
                  <a:pt x="82693" y="-5860"/>
                </a:cubicBezTo>
                <a:lnTo>
                  <a:pt x="59872" y="38850"/>
                </a:lnTo>
                <a:lnTo>
                  <a:pt x="10294" y="46726"/>
                </a:lnTo>
                <a:cubicBezTo>
                  <a:pt x="7534" y="47160"/>
                  <a:pt x="5240" y="49113"/>
                  <a:pt x="4372" y="51780"/>
                </a:cubicBezTo>
                <a:cubicBezTo>
                  <a:pt x="3504" y="54446"/>
                  <a:pt x="4217" y="57361"/>
                  <a:pt x="6170" y="59345"/>
                </a:cubicBezTo>
                <a:lnTo>
                  <a:pt x="41641" y="94847"/>
                </a:lnTo>
                <a:lnTo>
                  <a:pt x="33827" y="144425"/>
                </a:lnTo>
                <a:cubicBezTo>
                  <a:pt x="33393" y="147185"/>
                  <a:pt x="34541" y="149975"/>
                  <a:pt x="36804" y="151619"/>
                </a:cubicBezTo>
                <a:cubicBezTo>
                  <a:pt x="39067" y="153262"/>
                  <a:pt x="42044" y="153510"/>
                  <a:pt x="44555" y="152239"/>
                </a:cubicBezTo>
                <a:lnTo>
                  <a:pt x="89328" y="129480"/>
                </a:lnTo>
                <a:lnTo>
                  <a:pt x="134069" y="152239"/>
                </a:lnTo>
                <a:cubicBezTo>
                  <a:pt x="136550" y="153510"/>
                  <a:pt x="139557" y="153262"/>
                  <a:pt x="141821" y="151619"/>
                </a:cubicBezTo>
                <a:cubicBezTo>
                  <a:pt x="144084" y="149975"/>
                  <a:pt x="145231" y="147216"/>
                  <a:pt x="144797" y="144425"/>
                </a:cubicBezTo>
                <a:lnTo>
                  <a:pt x="136953" y="94847"/>
                </a:lnTo>
                <a:lnTo>
                  <a:pt x="172424" y="59345"/>
                </a:lnTo>
                <a:cubicBezTo>
                  <a:pt x="174408" y="57361"/>
                  <a:pt x="175090" y="54446"/>
                  <a:pt x="174222" y="51780"/>
                </a:cubicBezTo>
                <a:cubicBezTo>
                  <a:pt x="173354" y="49113"/>
                  <a:pt x="171090" y="47160"/>
                  <a:pt x="168300" y="46726"/>
                </a:cubicBezTo>
                <a:lnTo>
                  <a:pt x="118752" y="38850"/>
                </a:lnTo>
                <a:lnTo>
                  <a:pt x="95963" y="-5860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1" name="Text 19"/>
          <p:cNvSpPr/>
          <p:nvPr/>
        </p:nvSpPr>
        <p:spPr>
          <a:xfrm>
            <a:off x="961182" y="3537424"/>
            <a:ext cx="2008187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Random Forest Advantages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85069" y="3965855"/>
            <a:ext cx="6500813" cy="658813"/>
          </a:xfrm>
          <a:custGeom>
            <a:avLst/>
            <a:gdLst/>
            <a:ahLst/>
            <a:cxnLst/>
            <a:rect l="l" t="t" r="r" b="b"/>
            <a:pathLst>
              <a:path w="6500813" h="658813">
                <a:moveTo>
                  <a:pt x="63503" y="0"/>
                </a:moveTo>
                <a:lnTo>
                  <a:pt x="6437310" y="0"/>
                </a:lnTo>
                <a:cubicBezTo>
                  <a:pt x="6472381" y="0"/>
                  <a:pt x="6500813" y="28431"/>
                  <a:pt x="6500813" y="63503"/>
                </a:cubicBezTo>
                <a:lnTo>
                  <a:pt x="6500813" y="595310"/>
                </a:lnTo>
                <a:cubicBezTo>
                  <a:pt x="6500813" y="630381"/>
                  <a:pt x="6472381" y="658813"/>
                  <a:pt x="6437310" y="658813"/>
                </a:cubicBezTo>
                <a:lnTo>
                  <a:pt x="63503" y="658813"/>
                </a:lnTo>
                <a:cubicBezTo>
                  <a:pt x="28431" y="658813"/>
                  <a:pt x="0" y="630381"/>
                  <a:pt x="0" y="595310"/>
                </a:cubicBezTo>
                <a:lnTo>
                  <a:pt x="0" y="63503"/>
                </a:lnTo>
                <a:cubicBezTo>
                  <a:pt x="0" y="28455"/>
                  <a:pt x="28455" y="0"/>
                  <a:pt x="63503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3" name="Shape 21"/>
          <p:cNvSpPr/>
          <p:nvPr/>
        </p:nvSpPr>
        <p:spPr>
          <a:xfrm>
            <a:off x="611987" y="4092770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4" name="Text 22"/>
          <p:cNvSpPr/>
          <p:nvPr/>
        </p:nvSpPr>
        <p:spPr>
          <a:xfrm>
            <a:off x="747999" y="4140317"/>
            <a:ext cx="1190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056404" y="4092770"/>
            <a:ext cx="5143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Best Individual Claim Accuracy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056404" y="4315051"/>
            <a:ext cx="5135563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Achieves lowest MAPE (40.53%) for precise per-policy predictions, essential for accurate premium pricing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85069" y="4717576"/>
            <a:ext cx="6500813" cy="658813"/>
          </a:xfrm>
          <a:custGeom>
            <a:avLst/>
            <a:gdLst/>
            <a:ahLst/>
            <a:cxnLst/>
            <a:rect l="l" t="t" r="r" b="b"/>
            <a:pathLst>
              <a:path w="6500813" h="658813">
                <a:moveTo>
                  <a:pt x="63503" y="0"/>
                </a:moveTo>
                <a:lnTo>
                  <a:pt x="6437310" y="0"/>
                </a:lnTo>
                <a:cubicBezTo>
                  <a:pt x="6472381" y="0"/>
                  <a:pt x="6500813" y="28431"/>
                  <a:pt x="6500813" y="63503"/>
                </a:cubicBezTo>
                <a:lnTo>
                  <a:pt x="6500813" y="595310"/>
                </a:lnTo>
                <a:cubicBezTo>
                  <a:pt x="6500813" y="630381"/>
                  <a:pt x="6472381" y="658813"/>
                  <a:pt x="6437310" y="658813"/>
                </a:cubicBezTo>
                <a:lnTo>
                  <a:pt x="63503" y="658813"/>
                </a:lnTo>
                <a:cubicBezTo>
                  <a:pt x="28431" y="658813"/>
                  <a:pt x="0" y="630381"/>
                  <a:pt x="0" y="595310"/>
                </a:cubicBezTo>
                <a:lnTo>
                  <a:pt x="0" y="63503"/>
                </a:lnTo>
                <a:cubicBezTo>
                  <a:pt x="0" y="28455"/>
                  <a:pt x="28455" y="0"/>
                  <a:pt x="63503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8" name="Shape 26"/>
          <p:cNvSpPr/>
          <p:nvPr/>
        </p:nvSpPr>
        <p:spPr>
          <a:xfrm>
            <a:off x="611987" y="4844491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9" name="Text 27"/>
          <p:cNvSpPr/>
          <p:nvPr/>
        </p:nvSpPr>
        <p:spPr>
          <a:xfrm>
            <a:off x="734357" y="4892031"/>
            <a:ext cx="142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056404" y="4844491"/>
            <a:ext cx="4857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Ensemble Reduces Overfitting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056404" y="5066772"/>
            <a:ext cx="4849813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Multiple decision trees with bagging average out errors, providing robust predictions on unseen data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85069" y="5469298"/>
            <a:ext cx="6500813" cy="658813"/>
          </a:xfrm>
          <a:custGeom>
            <a:avLst/>
            <a:gdLst/>
            <a:ahLst/>
            <a:cxnLst/>
            <a:rect l="l" t="t" r="r" b="b"/>
            <a:pathLst>
              <a:path w="6500813" h="658813">
                <a:moveTo>
                  <a:pt x="63503" y="0"/>
                </a:moveTo>
                <a:lnTo>
                  <a:pt x="6437310" y="0"/>
                </a:lnTo>
                <a:cubicBezTo>
                  <a:pt x="6472381" y="0"/>
                  <a:pt x="6500813" y="28431"/>
                  <a:pt x="6500813" y="63503"/>
                </a:cubicBezTo>
                <a:lnTo>
                  <a:pt x="6500813" y="595310"/>
                </a:lnTo>
                <a:cubicBezTo>
                  <a:pt x="6500813" y="630381"/>
                  <a:pt x="6472381" y="658813"/>
                  <a:pt x="6437310" y="658813"/>
                </a:cubicBezTo>
                <a:lnTo>
                  <a:pt x="63503" y="658813"/>
                </a:lnTo>
                <a:cubicBezTo>
                  <a:pt x="28431" y="658813"/>
                  <a:pt x="0" y="630381"/>
                  <a:pt x="0" y="595310"/>
                </a:cubicBezTo>
                <a:lnTo>
                  <a:pt x="0" y="63503"/>
                </a:lnTo>
                <a:cubicBezTo>
                  <a:pt x="0" y="28455"/>
                  <a:pt x="28455" y="0"/>
                  <a:pt x="63503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3" name="Shape 31"/>
          <p:cNvSpPr/>
          <p:nvPr/>
        </p:nvSpPr>
        <p:spPr>
          <a:xfrm>
            <a:off x="611987" y="5596213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4" name="Text 32"/>
          <p:cNvSpPr/>
          <p:nvPr/>
        </p:nvSpPr>
        <p:spPr>
          <a:xfrm>
            <a:off x="732427" y="5643752"/>
            <a:ext cx="150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056404" y="5596213"/>
            <a:ext cx="4437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Handles Mixed Feature Types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1056404" y="5818486"/>
            <a:ext cx="4429125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Naturally processes both numeric and categorical features without extensive preprocessing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485069" y="6221013"/>
            <a:ext cx="6500813" cy="531758"/>
          </a:xfrm>
          <a:custGeom>
            <a:avLst/>
            <a:gdLst/>
            <a:ahLst/>
            <a:cxnLst/>
            <a:rect l="l" t="t" r="r" b="b"/>
            <a:pathLst>
              <a:path w="6500813" h="658813">
                <a:moveTo>
                  <a:pt x="63503" y="0"/>
                </a:moveTo>
                <a:lnTo>
                  <a:pt x="6437310" y="0"/>
                </a:lnTo>
                <a:cubicBezTo>
                  <a:pt x="6472381" y="0"/>
                  <a:pt x="6500813" y="28431"/>
                  <a:pt x="6500813" y="63503"/>
                </a:cubicBezTo>
                <a:lnTo>
                  <a:pt x="6500813" y="595310"/>
                </a:lnTo>
                <a:cubicBezTo>
                  <a:pt x="6500813" y="630381"/>
                  <a:pt x="6472381" y="658813"/>
                  <a:pt x="6437310" y="658813"/>
                </a:cubicBezTo>
                <a:lnTo>
                  <a:pt x="63503" y="658813"/>
                </a:lnTo>
                <a:cubicBezTo>
                  <a:pt x="28431" y="658813"/>
                  <a:pt x="0" y="630381"/>
                  <a:pt x="0" y="595310"/>
                </a:cubicBezTo>
                <a:lnTo>
                  <a:pt x="0" y="63503"/>
                </a:lnTo>
                <a:cubicBezTo>
                  <a:pt x="0" y="28455"/>
                  <a:pt x="28455" y="0"/>
                  <a:pt x="63503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8" name="Shape 36"/>
          <p:cNvSpPr/>
          <p:nvPr/>
        </p:nvSpPr>
        <p:spPr>
          <a:xfrm>
            <a:off x="611987" y="6347934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9" name="Text 37"/>
          <p:cNvSpPr/>
          <p:nvPr/>
        </p:nvSpPr>
        <p:spPr>
          <a:xfrm>
            <a:off x="734357" y="6395474"/>
            <a:ext cx="142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1056404" y="6347934"/>
            <a:ext cx="4675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Robust to Outliers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1056404" y="6570207"/>
            <a:ext cx="4667250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Log-transformation of target variable combined with ensemble averaging reduces outlier impact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7319588" y="1164579"/>
            <a:ext cx="4549069" cy="2675819"/>
          </a:xfrm>
          <a:custGeom>
            <a:avLst/>
            <a:gdLst/>
            <a:ahLst/>
            <a:cxnLst/>
            <a:rect l="l" t="t" r="r" b="b"/>
            <a:pathLst>
              <a:path w="4549069" h="2675819">
                <a:moveTo>
                  <a:pt x="95259" y="0"/>
                </a:moveTo>
                <a:lnTo>
                  <a:pt x="4453810" y="0"/>
                </a:lnTo>
                <a:cubicBezTo>
                  <a:pt x="4506420" y="0"/>
                  <a:pt x="4549069" y="42649"/>
                  <a:pt x="4549069" y="95259"/>
                </a:cubicBezTo>
                <a:lnTo>
                  <a:pt x="4549069" y="2580560"/>
                </a:lnTo>
                <a:cubicBezTo>
                  <a:pt x="4549069" y="2633170"/>
                  <a:pt x="4506420" y="2675819"/>
                  <a:pt x="4453810" y="2675819"/>
                </a:cubicBezTo>
                <a:lnTo>
                  <a:pt x="95259" y="2675819"/>
                </a:lnTo>
                <a:cubicBezTo>
                  <a:pt x="42649" y="2675819"/>
                  <a:pt x="0" y="2633170"/>
                  <a:pt x="0" y="2580560"/>
                </a:cubicBezTo>
                <a:lnTo>
                  <a:pt x="0" y="95259"/>
                </a:lnTo>
                <a:cubicBezTo>
                  <a:pt x="0" y="42684"/>
                  <a:pt x="42684" y="0"/>
                  <a:pt x="95259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3" name="Shape 41"/>
          <p:cNvSpPr/>
          <p:nvPr/>
        </p:nvSpPr>
        <p:spPr>
          <a:xfrm>
            <a:off x="7487157" y="1332147"/>
            <a:ext cx="310444" cy="310444"/>
          </a:xfrm>
          <a:custGeom>
            <a:avLst/>
            <a:gdLst/>
            <a:ahLst/>
            <a:cxnLst/>
            <a:rect l="l" t="t" r="r" b="b"/>
            <a:pathLst>
              <a:path w="310444" h="310444">
                <a:moveTo>
                  <a:pt x="95251" y="0"/>
                </a:moveTo>
                <a:lnTo>
                  <a:pt x="215194" y="0"/>
                </a:lnTo>
                <a:cubicBezTo>
                  <a:pt x="267799" y="0"/>
                  <a:pt x="310444" y="42645"/>
                  <a:pt x="310444" y="95251"/>
                </a:cubicBezTo>
                <a:lnTo>
                  <a:pt x="310444" y="215194"/>
                </a:lnTo>
                <a:cubicBezTo>
                  <a:pt x="310444" y="267799"/>
                  <a:pt x="267799" y="310444"/>
                  <a:pt x="215194" y="310444"/>
                </a:cubicBezTo>
                <a:lnTo>
                  <a:pt x="95251" y="310444"/>
                </a:lnTo>
                <a:cubicBezTo>
                  <a:pt x="42645" y="310444"/>
                  <a:pt x="0" y="267799"/>
                  <a:pt x="0" y="215194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8D99AE">
              <a:alpha val="30196"/>
            </a:srgbClr>
          </a:solidFill>
          <a:ln w="14111">
            <a:solidFill>
              <a:srgbClr val="8D99AE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4" name="Shape 42"/>
          <p:cNvSpPr/>
          <p:nvPr/>
        </p:nvSpPr>
        <p:spPr>
          <a:xfrm>
            <a:off x="7568076" y="1414968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0252" y="42025"/>
                </a:moveTo>
                <a:lnTo>
                  <a:pt x="113463" y="68814"/>
                </a:lnTo>
                <a:cubicBezTo>
                  <a:pt x="110896" y="71382"/>
                  <a:pt x="107073" y="72135"/>
                  <a:pt x="103724" y="70740"/>
                </a:cubicBezTo>
                <a:cubicBezTo>
                  <a:pt x="100375" y="69345"/>
                  <a:pt x="98227" y="66108"/>
                  <a:pt x="98227" y="62508"/>
                </a:cubicBezTo>
                <a:lnTo>
                  <a:pt x="98227" y="44648"/>
                </a:lnTo>
                <a:lnTo>
                  <a:pt x="8930" y="44648"/>
                </a:lnTo>
                <a:cubicBezTo>
                  <a:pt x="3990" y="44648"/>
                  <a:pt x="0" y="40658"/>
                  <a:pt x="0" y="35719"/>
                </a:cubicBezTo>
                <a:cubicBezTo>
                  <a:pt x="0" y="30780"/>
                  <a:pt x="3990" y="26789"/>
                  <a:pt x="8930" y="26789"/>
                </a:cubicBezTo>
                <a:lnTo>
                  <a:pt x="98227" y="26789"/>
                </a:lnTo>
                <a:lnTo>
                  <a:pt x="98227" y="8930"/>
                </a:lnTo>
                <a:cubicBezTo>
                  <a:pt x="98227" y="5330"/>
                  <a:pt x="100403" y="2065"/>
                  <a:pt x="103752" y="670"/>
                </a:cubicBezTo>
                <a:cubicBezTo>
                  <a:pt x="107100" y="-726"/>
                  <a:pt x="110923" y="56"/>
                  <a:pt x="113491" y="2595"/>
                </a:cubicBezTo>
                <a:lnTo>
                  <a:pt x="140280" y="29384"/>
                </a:lnTo>
                <a:cubicBezTo>
                  <a:pt x="143768" y="32872"/>
                  <a:pt x="143768" y="38537"/>
                  <a:pt x="140280" y="42025"/>
                </a:cubicBezTo>
                <a:close/>
                <a:moveTo>
                  <a:pt x="29384" y="140252"/>
                </a:moveTo>
                <a:lnTo>
                  <a:pt x="2595" y="113463"/>
                </a:lnTo>
                <a:cubicBezTo>
                  <a:pt x="-893" y="109975"/>
                  <a:pt x="-893" y="104310"/>
                  <a:pt x="2595" y="100822"/>
                </a:cubicBezTo>
                <a:lnTo>
                  <a:pt x="29384" y="74033"/>
                </a:lnTo>
                <a:cubicBezTo>
                  <a:pt x="31952" y="71465"/>
                  <a:pt x="35775" y="70712"/>
                  <a:pt x="39123" y="72107"/>
                </a:cubicBezTo>
                <a:cubicBezTo>
                  <a:pt x="42472" y="73502"/>
                  <a:pt x="44648" y="76767"/>
                  <a:pt x="44648" y="80367"/>
                </a:cubicBezTo>
                <a:lnTo>
                  <a:pt x="44648" y="98227"/>
                </a:lnTo>
                <a:lnTo>
                  <a:pt x="133945" y="98227"/>
                </a:lnTo>
                <a:cubicBezTo>
                  <a:pt x="138885" y="98227"/>
                  <a:pt x="142875" y="102217"/>
                  <a:pt x="142875" y="107156"/>
                </a:cubicBezTo>
                <a:cubicBezTo>
                  <a:pt x="142875" y="112095"/>
                  <a:pt x="138885" y="116086"/>
                  <a:pt x="133945" y="116086"/>
                </a:cubicBezTo>
                <a:lnTo>
                  <a:pt x="44648" y="116086"/>
                </a:lnTo>
                <a:lnTo>
                  <a:pt x="44648" y="133945"/>
                </a:lnTo>
                <a:cubicBezTo>
                  <a:pt x="44648" y="137545"/>
                  <a:pt x="42472" y="140810"/>
                  <a:pt x="39123" y="142205"/>
                </a:cubicBezTo>
                <a:cubicBezTo>
                  <a:pt x="35775" y="143601"/>
                  <a:pt x="31952" y="142819"/>
                  <a:pt x="29384" y="140280"/>
                </a:cubicBezTo>
                <a:close/>
              </a:path>
            </a:pathLst>
          </a:custGeom>
          <a:solidFill>
            <a:srgbClr val="8D99AE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5" name="Text 43"/>
          <p:cNvSpPr/>
          <p:nvPr/>
        </p:nvSpPr>
        <p:spPr>
          <a:xfrm>
            <a:off x="7895470" y="1375280"/>
            <a:ext cx="1627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MAPE vs RMSE Tradeoff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7487157" y="1776565"/>
            <a:ext cx="4215694" cy="897819"/>
          </a:xfrm>
          <a:custGeom>
            <a:avLst/>
            <a:gdLst/>
            <a:ahLst/>
            <a:cxnLst/>
            <a:rect l="l" t="t" r="r" b="b"/>
            <a:pathLst>
              <a:path w="4215694" h="897819">
                <a:moveTo>
                  <a:pt x="63503" y="0"/>
                </a:moveTo>
                <a:lnTo>
                  <a:pt x="4152192" y="0"/>
                </a:lnTo>
                <a:cubicBezTo>
                  <a:pt x="4187263" y="0"/>
                  <a:pt x="4215694" y="28431"/>
                  <a:pt x="4215694" y="63503"/>
                </a:cubicBezTo>
                <a:lnTo>
                  <a:pt x="4215694" y="834317"/>
                </a:lnTo>
                <a:cubicBezTo>
                  <a:pt x="4215694" y="869388"/>
                  <a:pt x="4187263" y="897819"/>
                  <a:pt x="4152192" y="897819"/>
                </a:cubicBezTo>
                <a:lnTo>
                  <a:pt x="63503" y="897819"/>
                </a:lnTo>
                <a:cubicBezTo>
                  <a:pt x="28431" y="897819"/>
                  <a:pt x="0" y="869388"/>
                  <a:pt x="0" y="834317"/>
                </a:cubicBezTo>
                <a:lnTo>
                  <a:pt x="0" y="63503"/>
                </a:lnTo>
                <a:cubicBezTo>
                  <a:pt x="0" y="28431"/>
                  <a:pt x="28431" y="0"/>
                  <a:pt x="63503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7" name="Shape 45"/>
          <p:cNvSpPr/>
          <p:nvPr/>
        </p:nvSpPr>
        <p:spPr>
          <a:xfrm>
            <a:off x="7634360" y="1939587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35793" y="0"/>
                </a:moveTo>
                <a:lnTo>
                  <a:pt x="91356" y="0"/>
                </a:lnTo>
                <a:cubicBezTo>
                  <a:pt x="97929" y="0"/>
                  <a:pt x="103287" y="5407"/>
                  <a:pt x="103039" y="11956"/>
                </a:cubicBezTo>
                <a:cubicBezTo>
                  <a:pt x="102989" y="13271"/>
                  <a:pt x="102939" y="14585"/>
                  <a:pt x="102865" y="15875"/>
                </a:cubicBezTo>
                <a:lnTo>
                  <a:pt x="115168" y="15875"/>
                </a:lnTo>
                <a:cubicBezTo>
                  <a:pt x="121642" y="15875"/>
                  <a:pt x="127347" y="21233"/>
                  <a:pt x="126851" y="28228"/>
                </a:cubicBezTo>
                <a:cubicBezTo>
                  <a:pt x="124991" y="53950"/>
                  <a:pt x="111844" y="68089"/>
                  <a:pt x="97582" y="75481"/>
                </a:cubicBezTo>
                <a:cubicBezTo>
                  <a:pt x="93663" y="77515"/>
                  <a:pt x="89669" y="79028"/>
                  <a:pt x="85874" y="80144"/>
                </a:cubicBezTo>
                <a:cubicBezTo>
                  <a:pt x="80863" y="87238"/>
                  <a:pt x="75654" y="90984"/>
                  <a:pt x="71512" y="92993"/>
                </a:cubicBezTo>
                <a:lnTo>
                  <a:pt x="71512" y="111125"/>
                </a:lnTo>
                <a:lnTo>
                  <a:pt x="87387" y="111125"/>
                </a:lnTo>
                <a:cubicBezTo>
                  <a:pt x="91777" y="111125"/>
                  <a:pt x="95324" y="114672"/>
                  <a:pt x="95324" y="119063"/>
                </a:cubicBezTo>
                <a:cubicBezTo>
                  <a:pt x="95324" y="123453"/>
                  <a:pt x="91777" y="127000"/>
                  <a:pt x="87387" y="127000"/>
                </a:cubicBezTo>
                <a:lnTo>
                  <a:pt x="39762" y="127000"/>
                </a:lnTo>
                <a:cubicBezTo>
                  <a:pt x="35371" y="127000"/>
                  <a:pt x="31824" y="123453"/>
                  <a:pt x="31824" y="119063"/>
                </a:cubicBezTo>
                <a:cubicBezTo>
                  <a:pt x="31824" y="114672"/>
                  <a:pt x="35371" y="111125"/>
                  <a:pt x="39762" y="111125"/>
                </a:cubicBezTo>
                <a:lnTo>
                  <a:pt x="55637" y="111125"/>
                </a:lnTo>
                <a:lnTo>
                  <a:pt x="55637" y="92993"/>
                </a:lnTo>
                <a:cubicBezTo>
                  <a:pt x="51668" y="91083"/>
                  <a:pt x="46732" y="87536"/>
                  <a:pt x="41920" y="81012"/>
                </a:cubicBezTo>
                <a:cubicBezTo>
                  <a:pt x="37356" y="79821"/>
                  <a:pt x="32395" y="78011"/>
                  <a:pt x="27558" y="75282"/>
                </a:cubicBezTo>
                <a:cubicBezTo>
                  <a:pt x="14139" y="67766"/>
                  <a:pt x="2034" y="53603"/>
                  <a:pt x="298" y="28178"/>
                </a:cubicBezTo>
                <a:cubicBezTo>
                  <a:pt x="-174" y="21208"/>
                  <a:pt x="5507" y="15850"/>
                  <a:pt x="11981" y="15850"/>
                </a:cubicBezTo>
                <a:lnTo>
                  <a:pt x="24284" y="15850"/>
                </a:lnTo>
                <a:cubicBezTo>
                  <a:pt x="24209" y="14560"/>
                  <a:pt x="24160" y="13271"/>
                  <a:pt x="24110" y="11931"/>
                </a:cubicBezTo>
                <a:cubicBezTo>
                  <a:pt x="23862" y="5358"/>
                  <a:pt x="29220" y="-25"/>
                  <a:pt x="35793" y="-25"/>
                </a:cubicBezTo>
                <a:close/>
                <a:moveTo>
                  <a:pt x="25177" y="27781"/>
                </a:moveTo>
                <a:lnTo>
                  <a:pt x="12179" y="27781"/>
                </a:lnTo>
                <a:cubicBezTo>
                  <a:pt x="13717" y="48791"/>
                  <a:pt x="23366" y="59308"/>
                  <a:pt x="33313" y="64889"/>
                </a:cubicBezTo>
                <a:cubicBezTo>
                  <a:pt x="29741" y="55637"/>
                  <a:pt x="26789" y="43557"/>
                  <a:pt x="25177" y="27781"/>
                </a:cubicBezTo>
                <a:close/>
                <a:moveTo>
                  <a:pt x="94258" y="63698"/>
                </a:moveTo>
                <a:cubicBezTo>
                  <a:pt x="104304" y="57795"/>
                  <a:pt x="113382" y="47303"/>
                  <a:pt x="114920" y="27781"/>
                </a:cubicBezTo>
                <a:lnTo>
                  <a:pt x="101947" y="27781"/>
                </a:lnTo>
                <a:cubicBezTo>
                  <a:pt x="100409" y="42887"/>
                  <a:pt x="97631" y="54620"/>
                  <a:pt x="94258" y="63698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8" name="Text 46"/>
          <p:cNvSpPr/>
          <p:nvPr/>
        </p:nvSpPr>
        <p:spPr>
          <a:xfrm>
            <a:off x="7840624" y="1907891"/>
            <a:ext cx="896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Random Forest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7618485" y="2161864"/>
            <a:ext cx="400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Best for individual claims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618485" y="2383866"/>
            <a:ext cx="20002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MAPE: </a:t>
            </a:r>
            <a:r>
              <a:rPr lang="en-US" sz="875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40.53%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9626424" y="2383866"/>
            <a:ext cx="20002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RMSE: </a:t>
            </a: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€12,802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7487157" y="2777849"/>
            <a:ext cx="4215694" cy="897819"/>
          </a:xfrm>
          <a:custGeom>
            <a:avLst/>
            <a:gdLst/>
            <a:ahLst/>
            <a:cxnLst/>
            <a:rect l="l" t="t" r="r" b="b"/>
            <a:pathLst>
              <a:path w="4215694" h="897819">
                <a:moveTo>
                  <a:pt x="63503" y="0"/>
                </a:moveTo>
                <a:lnTo>
                  <a:pt x="4152192" y="0"/>
                </a:lnTo>
                <a:cubicBezTo>
                  <a:pt x="4187263" y="0"/>
                  <a:pt x="4215694" y="28431"/>
                  <a:pt x="4215694" y="63503"/>
                </a:cubicBezTo>
                <a:lnTo>
                  <a:pt x="4215694" y="834317"/>
                </a:lnTo>
                <a:cubicBezTo>
                  <a:pt x="4215694" y="869388"/>
                  <a:pt x="4187263" y="897819"/>
                  <a:pt x="4152192" y="897819"/>
                </a:cubicBezTo>
                <a:lnTo>
                  <a:pt x="63503" y="897819"/>
                </a:lnTo>
                <a:cubicBezTo>
                  <a:pt x="28431" y="897819"/>
                  <a:pt x="0" y="869388"/>
                  <a:pt x="0" y="834317"/>
                </a:cubicBezTo>
                <a:lnTo>
                  <a:pt x="0" y="63503"/>
                </a:lnTo>
                <a:cubicBezTo>
                  <a:pt x="0" y="28431"/>
                  <a:pt x="28431" y="0"/>
                  <a:pt x="63503" y="0"/>
                </a:cubicBezTo>
                <a:close/>
              </a:path>
            </a:pathLst>
          </a:custGeom>
          <a:solidFill>
            <a:srgbClr val="8D99AE">
              <a:alpha val="10196"/>
            </a:srgbClr>
          </a:soli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3" name="Shape 51"/>
          <p:cNvSpPr/>
          <p:nvPr/>
        </p:nvSpPr>
        <p:spPr>
          <a:xfrm>
            <a:off x="7634360" y="2940871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5875" y="15875"/>
                </a:moveTo>
                <a:cubicBezTo>
                  <a:pt x="15875" y="11485"/>
                  <a:pt x="12328" y="7938"/>
                  <a:pt x="7938" y="7938"/>
                </a:cubicBezTo>
                <a:cubicBezTo>
                  <a:pt x="3547" y="7938"/>
                  <a:pt x="0" y="11485"/>
                  <a:pt x="0" y="15875"/>
                </a:cubicBezTo>
                <a:lnTo>
                  <a:pt x="0" y="99219"/>
                </a:lnTo>
                <a:cubicBezTo>
                  <a:pt x="0" y="110182"/>
                  <a:pt x="8880" y="119063"/>
                  <a:pt x="19844" y="119063"/>
                </a:cubicBezTo>
                <a:lnTo>
                  <a:pt x="119063" y="119063"/>
                </a:lnTo>
                <a:cubicBezTo>
                  <a:pt x="123453" y="119063"/>
                  <a:pt x="127000" y="115515"/>
                  <a:pt x="127000" y="111125"/>
                </a:cubicBezTo>
                <a:cubicBezTo>
                  <a:pt x="127000" y="106735"/>
                  <a:pt x="123453" y="103188"/>
                  <a:pt x="119063" y="103188"/>
                </a:cubicBezTo>
                <a:lnTo>
                  <a:pt x="19844" y="103188"/>
                </a:lnTo>
                <a:cubicBezTo>
                  <a:pt x="17661" y="103188"/>
                  <a:pt x="15875" y="101402"/>
                  <a:pt x="15875" y="99219"/>
                </a:cubicBezTo>
                <a:lnTo>
                  <a:pt x="15875" y="15875"/>
                </a:lnTo>
                <a:close/>
                <a:moveTo>
                  <a:pt x="116731" y="37356"/>
                </a:moveTo>
                <a:cubicBezTo>
                  <a:pt x="119831" y="34255"/>
                  <a:pt x="119831" y="29220"/>
                  <a:pt x="116731" y="26119"/>
                </a:cubicBezTo>
                <a:cubicBezTo>
                  <a:pt x="113630" y="23019"/>
                  <a:pt x="108595" y="23019"/>
                  <a:pt x="105494" y="26119"/>
                </a:cubicBezTo>
                <a:lnTo>
                  <a:pt x="79375" y="52263"/>
                </a:lnTo>
                <a:lnTo>
                  <a:pt x="65137" y="38050"/>
                </a:lnTo>
                <a:cubicBezTo>
                  <a:pt x="62037" y="34950"/>
                  <a:pt x="57001" y="34950"/>
                  <a:pt x="53901" y="38050"/>
                </a:cubicBezTo>
                <a:lnTo>
                  <a:pt x="30088" y="61863"/>
                </a:lnTo>
                <a:cubicBezTo>
                  <a:pt x="26988" y="64963"/>
                  <a:pt x="26988" y="69999"/>
                  <a:pt x="30088" y="73099"/>
                </a:cubicBezTo>
                <a:cubicBezTo>
                  <a:pt x="33189" y="76200"/>
                  <a:pt x="38224" y="76200"/>
                  <a:pt x="41325" y="73099"/>
                </a:cubicBezTo>
                <a:lnTo>
                  <a:pt x="59531" y="54893"/>
                </a:lnTo>
                <a:lnTo>
                  <a:pt x="73769" y="69131"/>
                </a:lnTo>
                <a:cubicBezTo>
                  <a:pt x="76870" y="72231"/>
                  <a:pt x="81905" y="72231"/>
                  <a:pt x="85006" y="69131"/>
                </a:cubicBezTo>
                <a:lnTo>
                  <a:pt x="116756" y="37381"/>
                </a:lnTo>
                <a:close/>
              </a:path>
            </a:pathLst>
          </a:custGeom>
          <a:solidFill>
            <a:srgbClr val="8D99AE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4" name="Text 52"/>
          <p:cNvSpPr/>
          <p:nvPr/>
        </p:nvSpPr>
        <p:spPr>
          <a:xfrm>
            <a:off x="7840624" y="2909175"/>
            <a:ext cx="1055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Actuarial XGBoost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7618485" y="3163144"/>
            <a:ext cx="400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Best for portfolio risk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7618485" y="3385146"/>
            <a:ext cx="20002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MAPE: </a:t>
            </a: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49.99%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9626424" y="3385146"/>
            <a:ext cx="20002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RMSE: </a:t>
            </a:r>
            <a:r>
              <a:rPr lang="en-US" sz="875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€12,720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7319588" y="3978396"/>
            <a:ext cx="4549069" cy="2774374"/>
          </a:xfrm>
          <a:custGeom>
            <a:avLst/>
            <a:gdLst/>
            <a:ahLst/>
            <a:cxnLst/>
            <a:rect l="l" t="t" r="r" b="b"/>
            <a:pathLst>
              <a:path w="4549069" h="4160132">
                <a:moveTo>
                  <a:pt x="95267" y="0"/>
                </a:moveTo>
                <a:lnTo>
                  <a:pt x="4453802" y="0"/>
                </a:lnTo>
                <a:cubicBezTo>
                  <a:pt x="4506417" y="0"/>
                  <a:pt x="4549069" y="42652"/>
                  <a:pt x="4549069" y="95267"/>
                </a:cubicBezTo>
                <a:lnTo>
                  <a:pt x="4549069" y="4064865"/>
                </a:lnTo>
                <a:cubicBezTo>
                  <a:pt x="4549069" y="4117479"/>
                  <a:pt x="4506417" y="4160132"/>
                  <a:pt x="4453802" y="4160132"/>
                </a:cubicBezTo>
                <a:lnTo>
                  <a:pt x="95267" y="4160132"/>
                </a:lnTo>
                <a:cubicBezTo>
                  <a:pt x="42652" y="4160132"/>
                  <a:pt x="0" y="4117479"/>
                  <a:pt x="0" y="4064865"/>
                </a:cubicBezTo>
                <a:lnTo>
                  <a:pt x="0" y="95267"/>
                </a:lnTo>
                <a:cubicBezTo>
                  <a:pt x="0" y="42688"/>
                  <a:pt x="42688" y="0"/>
                  <a:pt x="95267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9" name="Shape 57"/>
          <p:cNvSpPr/>
          <p:nvPr/>
        </p:nvSpPr>
        <p:spPr>
          <a:xfrm>
            <a:off x="7487157" y="4145967"/>
            <a:ext cx="310444" cy="310444"/>
          </a:xfrm>
          <a:custGeom>
            <a:avLst/>
            <a:gdLst/>
            <a:ahLst/>
            <a:cxnLst/>
            <a:rect l="l" t="t" r="r" b="b"/>
            <a:pathLst>
              <a:path w="310444" h="310444">
                <a:moveTo>
                  <a:pt x="95251" y="0"/>
                </a:moveTo>
                <a:lnTo>
                  <a:pt x="215194" y="0"/>
                </a:lnTo>
                <a:cubicBezTo>
                  <a:pt x="267799" y="0"/>
                  <a:pt x="310444" y="42645"/>
                  <a:pt x="310444" y="95251"/>
                </a:cubicBezTo>
                <a:lnTo>
                  <a:pt x="310444" y="215194"/>
                </a:lnTo>
                <a:cubicBezTo>
                  <a:pt x="310444" y="267799"/>
                  <a:pt x="267799" y="310444"/>
                  <a:pt x="215194" y="310444"/>
                </a:cubicBezTo>
                <a:lnTo>
                  <a:pt x="95251" y="310444"/>
                </a:lnTo>
                <a:cubicBezTo>
                  <a:pt x="42645" y="310444"/>
                  <a:pt x="0" y="267799"/>
                  <a:pt x="0" y="215194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0" name="Shape 58"/>
          <p:cNvSpPr/>
          <p:nvPr/>
        </p:nvSpPr>
        <p:spPr>
          <a:xfrm>
            <a:off x="7585935" y="4228785"/>
            <a:ext cx="107156" cy="142875"/>
          </a:xfrm>
          <a:custGeom>
            <a:avLst/>
            <a:gdLst/>
            <a:ahLst/>
            <a:cxnLst/>
            <a:rect l="l" t="t" r="r" b="b"/>
            <a:pathLst>
              <a:path w="107156" h="142875">
                <a:moveTo>
                  <a:pt x="81735" y="107156"/>
                </a:moveTo>
                <a:cubicBezTo>
                  <a:pt x="83772" y="100933"/>
                  <a:pt x="87846" y="95297"/>
                  <a:pt x="92450" y="90441"/>
                </a:cubicBezTo>
                <a:cubicBezTo>
                  <a:pt x="101575" y="80842"/>
                  <a:pt x="107156" y="67866"/>
                  <a:pt x="107156" y="53578"/>
                </a:cubicBezTo>
                <a:cubicBezTo>
                  <a:pt x="107156" y="23999"/>
                  <a:pt x="83158" y="0"/>
                  <a:pt x="53578" y="0"/>
                </a:cubicBezTo>
                <a:cubicBezTo>
                  <a:pt x="23999" y="0"/>
                  <a:pt x="0" y="23999"/>
                  <a:pt x="0" y="53578"/>
                </a:cubicBezTo>
                <a:cubicBezTo>
                  <a:pt x="0" y="67866"/>
                  <a:pt x="5581" y="80842"/>
                  <a:pt x="14706" y="90441"/>
                </a:cubicBezTo>
                <a:cubicBezTo>
                  <a:pt x="19310" y="95297"/>
                  <a:pt x="23413" y="100933"/>
                  <a:pt x="25422" y="107156"/>
                </a:cubicBezTo>
                <a:lnTo>
                  <a:pt x="81707" y="107156"/>
                </a:lnTo>
                <a:close/>
                <a:moveTo>
                  <a:pt x="80367" y="120551"/>
                </a:moveTo>
                <a:lnTo>
                  <a:pt x="26789" y="120551"/>
                </a:lnTo>
                <a:lnTo>
                  <a:pt x="26789" y="125016"/>
                </a:lnTo>
                <a:cubicBezTo>
                  <a:pt x="26789" y="137350"/>
                  <a:pt x="36779" y="147340"/>
                  <a:pt x="49113" y="147340"/>
                </a:cubicBezTo>
                <a:lnTo>
                  <a:pt x="58043" y="147340"/>
                </a:lnTo>
                <a:cubicBezTo>
                  <a:pt x="70377" y="147340"/>
                  <a:pt x="80367" y="137350"/>
                  <a:pt x="80367" y="125016"/>
                </a:cubicBezTo>
                <a:lnTo>
                  <a:pt x="80367" y="120551"/>
                </a:lnTo>
                <a:close/>
                <a:moveTo>
                  <a:pt x="51346" y="31254"/>
                </a:moveTo>
                <a:cubicBezTo>
                  <a:pt x="40239" y="31254"/>
                  <a:pt x="31254" y="40239"/>
                  <a:pt x="31254" y="51346"/>
                </a:cubicBezTo>
                <a:cubicBezTo>
                  <a:pt x="31254" y="55057"/>
                  <a:pt x="28268" y="58043"/>
                  <a:pt x="24557" y="58043"/>
                </a:cubicBezTo>
                <a:cubicBezTo>
                  <a:pt x="20845" y="58043"/>
                  <a:pt x="17859" y="55057"/>
                  <a:pt x="17859" y="51346"/>
                </a:cubicBezTo>
                <a:cubicBezTo>
                  <a:pt x="17859" y="32845"/>
                  <a:pt x="32845" y="17859"/>
                  <a:pt x="51346" y="17859"/>
                </a:cubicBezTo>
                <a:cubicBezTo>
                  <a:pt x="55057" y="17859"/>
                  <a:pt x="58043" y="20845"/>
                  <a:pt x="58043" y="24557"/>
                </a:cubicBezTo>
                <a:cubicBezTo>
                  <a:pt x="58043" y="28268"/>
                  <a:pt x="55057" y="31254"/>
                  <a:pt x="51346" y="31254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1" name="Text 59"/>
          <p:cNvSpPr/>
          <p:nvPr/>
        </p:nvSpPr>
        <p:spPr>
          <a:xfrm>
            <a:off x="7895470" y="4189097"/>
            <a:ext cx="1293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Use Case Guidance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7482748" y="4585972"/>
            <a:ext cx="4222750" cy="571500"/>
          </a:xfrm>
          <a:custGeom>
            <a:avLst/>
            <a:gdLst/>
            <a:ahLst/>
            <a:cxnLst/>
            <a:rect l="l" t="t" r="r" b="b"/>
            <a:pathLst>
              <a:path w="4222750" h="571500">
                <a:moveTo>
                  <a:pt x="63499" y="0"/>
                </a:moveTo>
                <a:lnTo>
                  <a:pt x="4159251" y="0"/>
                </a:lnTo>
                <a:cubicBezTo>
                  <a:pt x="4194320" y="0"/>
                  <a:pt x="4222750" y="28430"/>
                  <a:pt x="4222750" y="63499"/>
                </a:cubicBezTo>
                <a:lnTo>
                  <a:pt x="4222750" y="508001"/>
                </a:lnTo>
                <a:cubicBezTo>
                  <a:pt x="4222750" y="543070"/>
                  <a:pt x="4194320" y="571500"/>
                  <a:pt x="4159251" y="571500"/>
                </a:cubicBezTo>
                <a:lnTo>
                  <a:pt x="63499" y="571500"/>
                </a:lnTo>
                <a:cubicBezTo>
                  <a:pt x="28430" y="571500"/>
                  <a:pt x="0" y="543070"/>
                  <a:pt x="0" y="508001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3" name="Text 61"/>
          <p:cNvSpPr/>
          <p:nvPr/>
        </p:nvSpPr>
        <p:spPr>
          <a:xfrm>
            <a:off x="7577970" y="4681191"/>
            <a:ext cx="409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Individual Claims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7577970" y="4903472"/>
            <a:ext cx="4087812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 Random Forest for per-policy pricing and risk assessment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7482748" y="5252528"/>
            <a:ext cx="4222750" cy="571500"/>
          </a:xfrm>
          <a:custGeom>
            <a:avLst/>
            <a:gdLst/>
            <a:ahLst/>
            <a:cxnLst/>
            <a:rect l="l" t="t" r="r" b="b"/>
            <a:pathLst>
              <a:path w="4222750" h="571500">
                <a:moveTo>
                  <a:pt x="63499" y="0"/>
                </a:moveTo>
                <a:lnTo>
                  <a:pt x="4159251" y="0"/>
                </a:lnTo>
                <a:cubicBezTo>
                  <a:pt x="4194320" y="0"/>
                  <a:pt x="4222750" y="28430"/>
                  <a:pt x="4222750" y="63499"/>
                </a:cubicBezTo>
                <a:lnTo>
                  <a:pt x="4222750" y="508001"/>
                </a:lnTo>
                <a:cubicBezTo>
                  <a:pt x="4222750" y="543070"/>
                  <a:pt x="4194320" y="571500"/>
                  <a:pt x="4159251" y="571500"/>
                </a:cubicBezTo>
                <a:lnTo>
                  <a:pt x="63499" y="571500"/>
                </a:lnTo>
                <a:cubicBezTo>
                  <a:pt x="28430" y="571500"/>
                  <a:pt x="0" y="543070"/>
                  <a:pt x="0" y="508001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6" name="Text 64"/>
          <p:cNvSpPr/>
          <p:nvPr/>
        </p:nvSpPr>
        <p:spPr>
          <a:xfrm>
            <a:off x="7577970" y="5347755"/>
            <a:ext cx="409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Portfolio Reserves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7577970" y="5570028"/>
            <a:ext cx="4087812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 Actuarial XGBoost for aggregate reserve calculations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1910" y="321910"/>
            <a:ext cx="2032882" cy="294569"/>
          </a:xfrm>
          <a:custGeom>
            <a:avLst/>
            <a:gdLst/>
            <a:ahLst/>
            <a:cxnLst/>
            <a:rect l="l" t="t" r="r" b="b"/>
            <a:pathLst>
              <a:path w="2032882" h="294569">
                <a:moveTo>
                  <a:pt x="63500" y="0"/>
                </a:moveTo>
                <a:lnTo>
                  <a:pt x="1969382" y="0"/>
                </a:lnTo>
                <a:cubicBezTo>
                  <a:pt x="2004452" y="0"/>
                  <a:pt x="2032882" y="28430"/>
                  <a:pt x="2032882" y="63500"/>
                </a:cubicBezTo>
                <a:lnTo>
                  <a:pt x="2032882" y="231069"/>
                </a:lnTo>
                <a:cubicBezTo>
                  <a:pt x="2032882" y="266139"/>
                  <a:pt x="2004452" y="294569"/>
                  <a:pt x="1969382" y="294569"/>
                </a:cubicBezTo>
                <a:lnTo>
                  <a:pt x="63500" y="294569"/>
                </a:lnTo>
                <a:cubicBezTo>
                  <a:pt x="28454" y="294569"/>
                  <a:pt x="0" y="266116"/>
                  <a:pt x="0" y="231069"/>
                </a:cubicBezTo>
                <a:lnTo>
                  <a:pt x="0" y="63500"/>
                </a:lnTo>
                <a:cubicBezTo>
                  <a:pt x="0" y="28454"/>
                  <a:pt x="28454" y="0"/>
                  <a:pt x="63500" y="0"/>
                </a:cubicBezTo>
                <a:close/>
              </a:path>
            </a:pathLst>
          </a:custGeom>
          <a:solidFill>
            <a:srgbClr val="E07A5F">
              <a:alpha val="14902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453237" y="389705"/>
            <a:ext cx="18256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kern="0" spc="44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 • Production Deployment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715755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MLOps Stack: Hugging Face Hub &amp; Streamlit Cloud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21911" y="1164579"/>
            <a:ext cx="5690416" cy="5524218"/>
          </a:xfrm>
          <a:custGeom>
            <a:avLst/>
            <a:gdLst/>
            <a:ahLst/>
            <a:cxnLst/>
            <a:rect l="l" t="t" r="r" b="b"/>
            <a:pathLst>
              <a:path w="5692069" h="5803194">
                <a:moveTo>
                  <a:pt x="95228" y="0"/>
                </a:moveTo>
                <a:lnTo>
                  <a:pt x="5596841" y="0"/>
                </a:lnTo>
                <a:cubicBezTo>
                  <a:pt x="5649434" y="0"/>
                  <a:pt x="5692069" y="42635"/>
                  <a:pt x="5692069" y="95228"/>
                </a:cubicBezTo>
                <a:lnTo>
                  <a:pt x="5692069" y="5707966"/>
                </a:lnTo>
                <a:cubicBezTo>
                  <a:pt x="5692069" y="5760559"/>
                  <a:pt x="5649434" y="5803194"/>
                  <a:pt x="5596841" y="5803194"/>
                </a:cubicBezTo>
                <a:lnTo>
                  <a:pt x="95228" y="5803194"/>
                </a:lnTo>
                <a:cubicBezTo>
                  <a:pt x="42635" y="5803194"/>
                  <a:pt x="0" y="5760559"/>
                  <a:pt x="0" y="5707966"/>
                </a:cubicBezTo>
                <a:lnTo>
                  <a:pt x="0" y="95228"/>
                </a:lnTo>
                <a:cubicBezTo>
                  <a:pt x="0" y="42635"/>
                  <a:pt x="42635" y="0"/>
                  <a:pt x="95228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489479" y="1332150"/>
            <a:ext cx="373944" cy="373944"/>
          </a:xfrm>
          <a:custGeom>
            <a:avLst/>
            <a:gdLst/>
            <a:ahLst/>
            <a:cxnLst/>
            <a:rect l="l" t="t" r="r" b="b"/>
            <a:pathLst>
              <a:path w="373944" h="373944">
                <a:moveTo>
                  <a:pt x="95251" y="0"/>
                </a:moveTo>
                <a:lnTo>
                  <a:pt x="278693" y="0"/>
                </a:lnTo>
                <a:cubicBezTo>
                  <a:pt x="331299" y="0"/>
                  <a:pt x="373944" y="42645"/>
                  <a:pt x="373944" y="95251"/>
                </a:cubicBezTo>
                <a:lnTo>
                  <a:pt x="373944" y="278693"/>
                </a:lnTo>
                <a:cubicBezTo>
                  <a:pt x="373944" y="331299"/>
                  <a:pt x="331299" y="373944"/>
                  <a:pt x="278693" y="373944"/>
                </a:cubicBezTo>
                <a:lnTo>
                  <a:pt x="95251" y="373944"/>
                </a:lnTo>
                <a:cubicBezTo>
                  <a:pt x="42645" y="373944"/>
                  <a:pt x="0" y="331299"/>
                  <a:pt x="0" y="278693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" name="Shape 5"/>
          <p:cNvSpPr/>
          <p:nvPr/>
        </p:nvSpPr>
        <p:spPr>
          <a:xfrm>
            <a:off x="586217" y="1438811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0" y="104180"/>
                </a:moveTo>
                <a:cubicBezTo>
                  <a:pt x="0" y="128829"/>
                  <a:pt x="19999" y="148828"/>
                  <a:pt x="44648" y="148828"/>
                </a:cubicBezTo>
                <a:lnTo>
                  <a:pt x="138906" y="148828"/>
                </a:lnTo>
                <a:cubicBezTo>
                  <a:pt x="160827" y="148828"/>
                  <a:pt x="178594" y="131062"/>
                  <a:pt x="178594" y="109141"/>
                </a:cubicBezTo>
                <a:cubicBezTo>
                  <a:pt x="178594" y="93142"/>
                  <a:pt x="169137" y="79344"/>
                  <a:pt x="155494" y="73081"/>
                </a:cubicBezTo>
                <a:cubicBezTo>
                  <a:pt x="157572" y="69019"/>
                  <a:pt x="158750" y="64399"/>
                  <a:pt x="158750" y="59531"/>
                </a:cubicBezTo>
                <a:cubicBezTo>
                  <a:pt x="158750" y="43098"/>
                  <a:pt x="145417" y="29766"/>
                  <a:pt x="128984" y="29766"/>
                </a:cubicBezTo>
                <a:cubicBezTo>
                  <a:pt x="123496" y="29766"/>
                  <a:pt x="118380" y="31254"/>
                  <a:pt x="113978" y="33827"/>
                </a:cubicBezTo>
                <a:cubicBezTo>
                  <a:pt x="106505" y="19627"/>
                  <a:pt x="91591" y="9922"/>
                  <a:pt x="74414" y="9922"/>
                </a:cubicBezTo>
                <a:cubicBezTo>
                  <a:pt x="49764" y="9922"/>
                  <a:pt x="29766" y="29921"/>
                  <a:pt x="29766" y="54570"/>
                </a:cubicBezTo>
                <a:cubicBezTo>
                  <a:pt x="29766" y="57051"/>
                  <a:pt x="29983" y="59500"/>
                  <a:pt x="30355" y="61857"/>
                </a:cubicBezTo>
                <a:cubicBezTo>
                  <a:pt x="12712" y="67810"/>
                  <a:pt x="0" y="84522"/>
                  <a:pt x="0" y="104180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" name="Text 6"/>
          <p:cNvSpPr/>
          <p:nvPr/>
        </p:nvSpPr>
        <p:spPr>
          <a:xfrm>
            <a:off x="961182" y="1407116"/>
            <a:ext cx="1381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Hugging Face Hub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85069" y="1835547"/>
            <a:ext cx="5429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trained model and artifacts are stored on Hugging Face Hub for version control, easy access, and collaboration.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85069" y="2375320"/>
            <a:ext cx="5365750" cy="539750"/>
          </a:xfrm>
          <a:custGeom>
            <a:avLst/>
            <a:gdLst/>
            <a:ahLst/>
            <a:cxnLst/>
            <a:rect l="l" t="t" r="r" b="b"/>
            <a:pathLst>
              <a:path w="5365750" h="539750">
                <a:moveTo>
                  <a:pt x="63502" y="0"/>
                </a:moveTo>
                <a:lnTo>
                  <a:pt x="5302248" y="0"/>
                </a:lnTo>
                <a:cubicBezTo>
                  <a:pt x="5337319" y="0"/>
                  <a:pt x="5365750" y="28431"/>
                  <a:pt x="5365750" y="63502"/>
                </a:cubicBezTo>
                <a:lnTo>
                  <a:pt x="5365750" y="476248"/>
                </a:lnTo>
                <a:cubicBezTo>
                  <a:pt x="5365750" y="511319"/>
                  <a:pt x="5337319" y="539750"/>
                  <a:pt x="5302248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1" name="Shape 9"/>
          <p:cNvSpPr/>
          <p:nvPr/>
        </p:nvSpPr>
        <p:spPr>
          <a:xfrm>
            <a:off x="604104" y="250224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9844" y="25797"/>
                </a:moveTo>
                <a:cubicBezTo>
                  <a:pt x="23129" y="25797"/>
                  <a:pt x="25797" y="23129"/>
                  <a:pt x="25797" y="19844"/>
                </a:cubicBezTo>
                <a:cubicBezTo>
                  <a:pt x="25797" y="16558"/>
                  <a:pt x="23129" y="13891"/>
                  <a:pt x="19844" y="13891"/>
                </a:cubicBezTo>
                <a:cubicBezTo>
                  <a:pt x="16558" y="13891"/>
                  <a:pt x="13891" y="16558"/>
                  <a:pt x="13891" y="19844"/>
                </a:cubicBezTo>
                <a:cubicBezTo>
                  <a:pt x="13891" y="23129"/>
                  <a:pt x="16558" y="25797"/>
                  <a:pt x="19844" y="25797"/>
                </a:cubicBezTo>
                <a:close/>
                <a:moveTo>
                  <a:pt x="39688" y="19844"/>
                </a:moveTo>
                <a:cubicBezTo>
                  <a:pt x="39688" y="27980"/>
                  <a:pt x="34801" y="34975"/>
                  <a:pt x="27781" y="38026"/>
                </a:cubicBezTo>
                <a:lnTo>
                  <a:pt x="27781" y="55563"/>
                </a:lnTo>
                <a:lnTo>
                  <a:pt x="71438" y="55563"/>
                </a:lnTo>
                <a:cubicBezTo>
                  <a:pt x="78011" y="55563"/>
                  <a:pt x="83344" y="50229"/>
                  <a:pt x="83344" y="43656"/>
                </a:cubicBezTo>
                <a:lnTo>
                  <a:pt x="83344" y="38026"/>
                </a:lnTo>
                <a:cubicBezTo>
                  <a:pt x="76324" y="34975"/>
                  <a:pt x="71438" y="27980"/>
                  <a:pt x="71438" y="19844"/>
                </a:cubicBezTo>
                <a:cubicBezTo>
                  <a:pt x="71438" y="8880"/>
                  <a:pt x="80318" y="0"/>
                  <a:pt x="91281" y="0"/>
                </a:cubicBezTo>
                <a:cubicBezTo>
                  <a:pt x="102245" y="0"/>
                  <a:pt x="111125" y="8880"/>
                  <a:pt x="111125" y="19844"/>
                </a:cubicBezTo>
                <a:cubicBezTo>
                  <a:pt x="111125" y="27980"/>
                  <a:pt x="106238" y="34975"/>
                  <a:pt x="99219" y="38026"/>
                </a:cubicBezTo>
                <a:lnTo>
                  <a:pt x="99219" y="43656"/>
                </a:lnTo>
                <a:cubicBezTo>
                  <a:pt x="99219" y="59010"/>
                  <a:pt x="86792" y="71438"/>
                  <a:pt x="71438" y="71438"/>
                </a:cubicBezTo>
                <a:lnTo>
                  <a:pt x="27781" y="71438"/>
                </a:lnTo>
                <a:lnTo>
                  <a:pt x="27781" y="88974"/>
                </a:lnTo>
                <a:cubicBezTo>
                  <a:pt x="34801" y="92025"/>
                  <a:pt x="39688" y="99020"/>
                  <a:pt x="39688" y="107156"/>
                </a:cubicBezTo>
                <a:cubicBezTo>
                  <a:pt x="39688" y="118120"/>
                  <a:pt x="30807" y="127000"/>
                  <a:pt x="19844" y="127000"/>
                </a:cubicBezTo>
                <a:cubicBezTo>
                  <a:pt x="8880" y="127000"/>
                  <a:pt x="0" y="118120"/>
                  <a:pt x="0" y="107156"/>
                </a:cubicBezTo>
                <a:cubicBezTo>
                  <a:pt x="0" y="99020"/>
                  <a:pt x="4887" y="92025"/>
                  <a:pt x="11906" y="88974"/>
                </a:cubicBezTo>
                <a:lnTo>
                  <a:pt x="11906" y="38050"/>
                </a:lnTo>
                <a:cubicBezTo>
                  <a:pt x="4887" y="34975"/>
                  <a:pt x="0" y="27980"/>
                  <a:pt x="0" y="19844"/>
                </a:cubicBezTo>
                <a:cubicBezTo>
                  <a:pt x="0" y="8880"/>
                  <a:pt x="8880" y="0"/>
                  <a:pt x="19844" y="0"/>
                </a:cubicBezTo>
                <a:cubicBezTo>
                  <a:pt x="30807" y="0"/>
                  <a:pt x="39688" y="8880"/>
                  <a:pt x="39688" y="19844"/>
                </a:cubicBezTo>
                <a:close/>
                <a:moveTo>
                  <a:pt x="97234" y="19844"/>
                </a:moveTo>
                <a:cubicBezTo>
                  <a:pt x="97234" y="16558"/>
                  <a:pt x="94567" y="13891"/>
                  <a:pt x="91281" y="13891"/>
                </a:cubicBezTo>
                <a:cubicBezTo>
                  <a:pt x="87996" y="13891"/>
                  <a:pt x="85328" y="16558"/>
                  <a:pt x="85328" y="19844"/>
                </a:cubicBezTo>
                <a:cubicBezTo>
                  <a:pt x="85328" y="23129"/>
                  <a:pt x="87996" y="25797"/>
                  <a:pt x="91281" y="25797"/>
                </a:cubicBezTo>
                <a:cubicBezTo>
                  <a:pt x="94567" y="25797"/>
                  <a:pt x="97234" y="23129"/>
                  <a:pt x="97234" y="19844"/>
                </a:cubicBezTo>
                <a:close/>
                <a:moveTo>
                  <a:pt x="19844" y="113109"/>
                </a:moveTo>
                <a:cubicBezTo>
                  <a:pt x="23129" y="113109"/>
                  <a:pt x="25797" y="110442"/>
                  <a:pt x="25797" y="107156"/>
                </a:cubicBezTo>
                <a:cubicBezTo>
                  <a:pt x="25797" y="103871"/>
                  <a:pt x="23129" y="101203"/>
                  <a:pt x="19844" y="101203"/>
                </a:cubicBezTo>
                <a:cubicBezTo>
                  <a:pt x="16558" y="101203"/>
                  <a:pt x="13891" y="103871"/>
                  <a:pt x="13891" y="107156"/>
                </a:cubicBezTo>
                <a:cubicBezTo>
                  <a:pt x="13891" y="110442"/>
                  <a:pt x="16558" y="113109"/>
                  <a:pt x="19844" y="113109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2" name="Text 10"/>
          <p:cNvSpPr/>
          <p:nvPr/>
        </p:nvSpPr>
        <p:spPr>
          <a:xfrm>
            <a:off x="834264" y="2470547"/>
            <a:ext cx="2063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Version Control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34264" y="2661124"/>
            <a:ext cx="2055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Track model iterations and improvements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85069" y="3010188"/>
            <a:ext cx="5365750" cy="539750"/>
          </a:xfrm>
          <a:custGeom>
            <a:avLst/>
            <a:gdLst/>
            <a:ahLst/>
            <a:cxnLst/>
            <a:rect l="l" t="t" r="r" b="b"/>
            <a:pathLst>
              <a:path w="5365750" h="539750">
                <a:moveTo>
                  <a:pt x="63502" y="0"/>
                </a:moveTo>
                <a:lnTo>
                  <a:pt x="5302248" y="0"/>
                </a:lnTo>
                <a:cubicBezTo>
                  <a:pt x="5337319" y="0"/>
                  <a:pt x="5365750" y="28431"/>
                  <a:pt x="5365750" y="63502"/>
                </a:cubicBezTo>
                <a:lnTo>
                  <a:pt x="5365750" y="476248"/>
                </a:lnTo>
                <a:cubicBezTo>
                  <a:pt x="5365750" y="511319"/>
                  <a:pt x="5337319" y="539750"/>
                  <a:pt x="5302248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5" name="Shape 13"/>
          <p:cNvSpPr/>
          <p:nvPr/>
        </p:nvSpPr>
        <p:spPr>
          <a:xfrm>
            <a:off x="604104" y="313710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63500" y="7938"/>
                </a:moveTo>
                <a:cubicBezTo>
                  <a:pt x="63500" y="3547"/>
                  <a:pt x="59953" y="0"/>
                  <a:pt x="55563" y="0"/>
                </a:cubicBezTo>
                <a:cubicBezTo>
                  <a:pt x="51172" y="0"/>
                  <a:pt x="47625" y="3547"/>
                  <a:pt x="47625" y="7938"/>
                </a:cubicBezTo>
                <a:lnTo>
                  <a:pt x="47625" y="60201"/>
                </a:lnTo>
                <a:lnTo>
                  <a:pt x="37356" y="49932"/>
                </a:lnTo>
                <a:cubicBezTo>
                  <a:pt x="34255" y="46831"/>
                  <a:pt x="29220" y="46831"/>
                  <a:pt x="26119" y="49932"/>
                </a:cubicBezTo>
                <a:cubicBezTo>
                  <a:pt x="23019" y="53032"/>
                  <a:pt x="23019" y="58068"/>
                  <a:pt x="26119" y="61168"/>
                </a:cubicBezTo>
                <a:lnTo>
                  <a:pt x="49932" y="84981"/>
                </a:lnTo>
                <a:cubicBezTo>
                  <a:pt x="53032" y="88081"/>
                  <a:pt x="58068" y="88081"/>
                  <a:pt x="61168" y="84981"/>
                </a:cubicBezTo>
                <a:lnTo>
                  <a:pt x="84981" y="61168"/>
                </a:lnTo>
                <a:cubicBezTo>
                  <a:pt x="88081" y="58068"/>
                  <a:pt x="88081" y="53032"/>
                  <a:pt x="84981" y="49932"/>
                </a:cubicBezTo>
                <a:cubicBezTo>
                  <a:pt x="81880" y="46831"/>
                  <a:pt x="76845" y="46831"/>
                  <a:pt x="73744" y="49932"/>
                </a:cubicBezTo>
                <a:lnTo>
                  <a:pt x="63500" y="60201"/>
                </a:lnTo>
                <a:lnTo>
                  <a:pt x="63500" y="7938"/>
                </a:lnTo>
                <a:close/>
                <a:moveTo>
                  <a:pt x="15875" y="79375"/>
                </a:moveTo>
                <a:cubicBezTo>
                  <a:pt x="7119" y="79375"/>
                  <a:pt x="0" y="86494"/>
                  <a:pt x="0" y="95250"/>
                </a:cubicBezTo>
                <a:lnTo>
                  <a:pt x="0" y="103188"/>
                </a:lnTo>
                <a:cubicBezTo>
                  <a:pt x="0" y="111944"/>
                  <a:pt x="7119" y="119063"/>
                  <a:pt x="15875" y="119063"/>
                </a:cubicBezTo>
                <a:lnTo>
                  <a:pt x="95250" y="119063"/>
                </a:lnTo>
                <a:cubicBezTo>
                  <a:pt x="104006" y="119063"/>
                  <a:pt x="111125" y="111944"/>
                  <a:pt x="111125" y="103188"/>
                </a:cubicBezTo>
                <a:lnTo>
                  <a:pt x="111125" y="95250"/>
                </a:lnTo>
                <a:cubicBezTo>
                  <a:pt x="111125" y="86494"/>
                  <a:pt x="104006" y="79375"/>
                  <a:pt x="95250" y="79375"/>
                </a:cubicBezTo>
                <a:lnTo>
                  <a:pt x="83617" y="79375"/>
                </a:lnTo>
                <a:lnTo>
                  <a:pt x="69577" y="93414"/>
                </a:lnTo>
                <a:cubicBezTo>
                  <a:pt x="61838" y="101154"/>
                  <a:pt x="49262" y="101154"/>
                  <a:pt x="41523" y="93414"/>
                </a:cubicBezTo>
                <a:lnTo>
                  <a:pt x="27508" y="79375"/>
                </a:lnTo>
                <a:lnTo>
                  <a:pt x="15875" y="79375"/>
                </a:lnTo>
                <a:close/>
                <a:moveTo>
                  <a:pt x="91281" y="93266"/>
                </a:moveTo>
                <a:cubicBezTo>
                  <a:pt x="94567" y="93266"/>
                  <a:pt x="97234" y="95933"/>
                  <a:pt x="97234" y="99219"/>
                </a:cubicBezTo>
                <a:cubicBezTo>
                  <a:pt x="97234" y="102504"/>
                  <a:pt x="94567" y="105172"/>
                  <a:pt x="91281" y="105172"/>
                </a:cubicBezTo>
                <a:cubicBezTo>
                  <a:pt x="87996" y="105172"/>
                  <a:pt x="85328" y="102504"/>
                  <a:pt x="85328" y="99219"/>
                </a:cubicBezTo>
                <a:cubicBezTo>
                  <a:pt x="85328" y="95933"/>
                  <a:pt x="87996" y="93266"/>
                  <a:pt x="91281" y="93266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6" name="Text 14"/>
          <p:cNvSpPr/>
          <p:nvPr/>
        </p:nvSpPr>
        <p:spPr>
          <a:xfrm>
            <a:off x="834264" y="3105407"/>
            <a:ext cx="200818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Easy Access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34264" y="3295993"/>
            <a:ext cx="20002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Download artifacts with one line of code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85069" y="3645049"/>
            <a:ext cx="5365750" cy="539750"/>
          </a:xfrm>
          <a:custGeom>
            <a:avLst/>
            <a:gdLst/>
            <a:ahLst/>
            <a:cxnLst/>
            <a:rect l="l" t="t" r="r" b="b"/>
            <a:pathLst>
              <a:path w="5365750" h="539750">
                <a:moveTo>
                  <a:pt x="63502" y="0"/>
                </a:moveTo>
                <a:lnTo>
                  <a:pt x="5302248" y="0"/>
                </a:lnTo>
                <a:cubicBezTo>
                  <a:pt x="5337319" y="0"/>
                  <a:pt x="5365750" y="28431"/>
                  <a:pt x="5365750" y="63502"/>
                </a:cubicBezTo>
                <a:lnTo>
                  <a:pt x="5365750" y="476248"/>
                </a:lnTo>
                <a:cubicBezTo>
                  <a:pt x="5365750" y="511319"/>
                  <a:pt x="5337319" y="539750"/>
                  <a:pt x="5302248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9" name="Shape 17"/>
          <p:cNvSpPr/>
          <p:nvPr/>
        </p:nvSpPr>
        <p:spPr>
          <a:xfrm>
            <a:off x="596167" y="377196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95250" y="47625"/>
                </a:moveTo>
                <a:cubicBezTo>
                  <a:pt x="108396" y="47625"/>
                  <a:pt x="119063" y="36959"/>
                  <a:pt x="119063" y="23812"/>
                </a:cubicBezTo>
                <a:cubicBezTo>
                  <a:pt x="119063" y="10666"/>
                  <a:pt x="108396" y="0"/>
                  <a:pt x="95250" y="0"/>
                </a:cubicBezTo>
                <a:cubicBezTo>
                  <a:pt x="82104" y="0"/>
                  <a:pt x="71438" y="10666"/>
                  <a:pt x="71438" y="23812"/>
                </a:cubicBezTo>
                <a:cubicBezTo>
                  <a:pt x="71438" y="25152"/>
                  <a:pt x="71562" y="26491"/>
                  <a:pt x="71760" y="27781"/>
                </a:cubicBezTo>
                <a:lnTo>
                  <a:pt x="39588" y="45665"/>
                </a:lnTo>
                <a:cubicBezTo>
                  <a:pt x="35396" y="41945"/>
                  <a:pt x="29865" y="39688"/>
                  <a:pt x="23812" y="39688"/>
                </a:cubicBezTo>
                <a:cubicBezTo>
                  <a:pt x="10666" y="39688"/>
                  <a:pt x="0" y="50354"/>
                  <a:pt x="0" y="63500"/>
                </a:cubicBezTo>
                <a:cubicBezTo>
                  <a:pt x="0" y="76646"/>
                  <a:pt x="10666" y="87313"/>
                  <a:pt x="23812" y="87313"/>
                </a:cubicBezTo>
                <a:cubicBezTo>
                  <a:pt x="29865" y="87313"/>
                  <a:pt x="35371" y="85055"/>
                  <a:pt x="39588" y="81335"/>
                </a:cubicBezTo>
                <a:lnTo>
                  <a:pt x="71760" y="99219"/>
                </a:lnTo>
                <a:cubicBezTo>
                  <a:pt x="71537" y="100509"/>
                  <a:pt x="71438" y="101823"/>
                  <a:pt x="71438" y="103188"/>
                </a:cubicBezTo>
                <a:cubicBezTo>
                  <a:pt x="71438" y="116334"/>
                  <a:pt x="82104" y="127000"/>
                  <a:pt x="95250" y="127000"/>
                </a:cubicBezTo>
                <a:cubicBezTo>
                  <a:pt x="108396" y="127000"/>
                  <a:pt x="119063" y="116334"/>
                  <a:pt x="119063" y="103188"/>
                </a:cubicBezTo>
                <a:cubicBezTo>
                  <a:pt x="119063" y="90041"/>
                  <a:pt x="108396" y="79375"/>
                  <a:pt x="95250" y="79375"/>
                </a:cubicBezTo>
                <a:cubicBezTo>
                  <a:pt x="89198" y="79375"/>
                  <a:pt x="83691" y="81632"/>
                  <a:pt x="79474" y="85353"/>
                </a:cubicBezTo>
                <a:lnTo>
                  <a:pt x="47303" y="67469"/>
                </a:lnTo>
                <a:cubicBezTo>
                  <a:pt x="47526" y="66179"/>
                  <a:pt x="47625" y="64864"/>
                  <a:pt x="47625" y="63500"/>
                </a:cubicBezTo>
                <a:cubicBezTo>
                  <a:pt x="47625" y="62136"/>
                  <a:pt x="47501" y="60821"/>
                  <a:pt x="47303" y="59531"/>
                </a:cubicBezTo>
                <a:lnTo>
                  <a:pt x="79474" y="41647"/>
                </a:lnTo>
                <a:cubicBezTo>
                  <a:pt x="83666" y="45368"/>
                  <a:pt x="89198" y="47625"/>
                  <a:pt x="95250" y="47625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0" name="Text 18"/>
          <p:cNvSpPr/>
          <p:nvPr/>
        </p:nvSpPr>
        <p:spPr>
          <a:xfrm>
            <a:off x="834264" y="3740268"/>
            <a:ext cx="21193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Collaboration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34264" y="3930853"/>
            <a:ext cx="2111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Share models publicly with the community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89479" y="4316015"/>
            <a:ext cx="5354644" cy="1134869"/>
          </a:xfrm>
          <a:custGeom>
            <a:avLst/>
            <a:gdLst/>
            <a:ahLst/>
            <a:cxnLst/>
            <a:rect l="l" t="t" r="r" b="b"/>
            <a:pathLst>
              <a:path w="5358694" h="1350257">
                <a:moveTo>
                  <a:pt x="63503" y="0"/>
                </a:moveTo>
                <a:lnTo>
                  <a:pt x="5295192" y="0"/>
                </a:lnTo>
                <a:cubicBezTo>
                  <a:pt x="5330263" y="0"/>
                  <a:pt x="5358694" y="28431"/>
                  <a:pt x="5358694" y="63503"/>
                </a:cubicBezTo>
                <a:lnTo>
                  <a:pt x="5358694" y="1286754"/>
                </a:lnTo>
                <a:cubicBezTo>
                  <a:pt x="5358694" y="1321826"/>
                  <a:pt x="5330263" y="1350257"/>
                  <a:pt x="5295192" y="1350257"/>
                </a:cubicBezTo>
                <a:lnTo>
                  <a:pt x="63503" y="1350257"/>
                </a:lnTo>
                <a:cubicBezTo>
                  <a:pt x="28431" y="1350257"/>
                  <a:pt x="0" y="1321826"/>
                  <a:pt x="0" y="1286754"/>
                </a:cubicBezTo>
                <a:lnTo>
                  <a:pt x="0" y="63503"/>
                </a:lnTo>
                <a:cubicBezTo>
                  <a:pt x="0" y="28455"/>
                  <a:pt x="28455" y="0"/>
                  <a:pt x="63503" y="0"/>
                </a:cubicBezTo>
                <a:close/>
              </a:path>
            </a:pathLst>
          </a:custGeom>
          <a:solidFill>
            <a:srgbClr val="1A1D21">
              <a:alpha val="80000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3" name="Text 21"/>
          <p:cNvSpPr/>
          <p:nvPr/>
        </p:nvSpPr>
        <p:spPr>
          <a:xfrm>
            <a:off x="589111" y="4415645"/>
            <a:ext cx="5214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Download in Streamlit App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89111" y="4637647"/>
            <a:ext cx="5207000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50" dirty="0">
                <a:solidFill>
                  <a:srgbClr val="8D99A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from</a:t>
            </a:r>
            <a:r>
              <a:rPr lang="en-US" sz="750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 huggingface_hub </a:t>
            </a:r>
            <a:r>
              <a:rPr lang="en-US" sz="750" dirty="0">
                <a:solidFill>
                  <a:srgbClr val="8D99A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import</a:t>
            </a:r>
            <a:r>
              <a:rPr lang="en-US" sz="750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 hf_hub_download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50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model_path = hf_hub_download(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50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    repo_id=</a:t>
            </a:r>
            <a:r>
              <a:rPr lang="en-US" sz="750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"user/belgian-mtpl"</a:t>
            </a:r>
            <a:r>
              <a:rPr lang="en-US" sz="750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50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    filename=</a:t>
            </a:r>
            <a:r>
              <a:rPr lang="en-US" sz="750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"model.pkl"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50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20257" y="5464244"/>
            <a:ext cx="5692069" cy="1224553"/>
          </a:xfrm>
          <a:custGeom>
            <a:avLst/>
            <a:gdLst/>
            <a:ahLst/>
            <a:cxnLst/>
            <a:rect l="l" t="t" r="r" b="b"/>
            <a:pathLst>
              <a:path w="5692069" h="1278819">
                <a:moveTo>
                  <a:pt x="95246" y="0"/>
                </a:moveTo>
                <a:lnTo>
                  <a:pt x="5596823" y="0"/>
                </a:lnTo>
                <a:cubicBezTo>
                  <a:pt x="5649426" y="0"/>
                  <a:pt x="5692069" y="42643"/>
                  <a:pt x="5692069" y="95246"/>
                </a:cubicBezTo>
                <a:lnTo>
                  <a:pt x="5692069" y="1183573"/>
                </a:lnTo>
                <a:cubicBezTo>
                  <a:pt x="5692069" y="1236176"/>
                  <a:pt x="5649426" y="1278819"/>
                  <a:pt x="5596823" y="1278819"/>
                </a:cubicBezTo>
                <a:lnTo>
                  <a:pt x="95246" y="1278819"/>
                </a:lnTo>
                <a:cubicBezTo>
                  <a:pt x="42643" y="1278819"/>
                  <a:pt x="0" y="1236176"/>
                  <a:pt x="0" y="1183573"/>
                </a:cubicBezTo>
                <a:lnTo>
                  <a:pt x="0" y="95246"/>
                </a:lnTo>
                <a:cubicBezTo>
                  <a:pt x="0" y="42679"/>
                  <a:pt x="42679" y="0"/>
                  <a:pt x="95246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6" name="Shape 24"/>
          <p:cNvSpPr/>
          <p:nvPr/>
        </p:nvSpPr>
        <p:spPr>
          <a:xfrm>
            <a:off x="455993" y="5599988"/>
            <a:ext cx="310444" cy="297270"/>
          </a:xfrm>
          <a:custGeom>
            <a:avLst/>
            <a:gdLst/>
            <a:ahLst/>
            <a:cxnLst/>
            <a:rect l="l" t="t" r="r" b="b"/>
            <a:pathLst>
              <a:path w="310444" h="310444">
                <a:moveTo>
                  <a:pt x="95251" y="0"/>
                </a:moveTo>
                <a:lnTo>
                  <a:pt x="215194" y="0"/>
                </a:lnTo>
                <a:cubicBezTo>
                  <a:pt x="267799" y="0"/>
                  <a:pt x="310444" y="42645"/>
                  <a:pt x="310444" y="95251"/>
                </a:cubicBezTo>
                <a:lnTo>
                  <a:pt x="310444" y="215194"/>
                </a:lnTo>
                <a:cubicBezTo>
                  <a:pt x="310444" y="267799"/>
                  <a:pt x="267799" y="310444"/>
                  <a:pt x="215194" y="310444"/>
                </a:cubicBezTo>
                <a:lnTo>
                  <a:pt x="95251" y="310444"/>
                </a:lnTo>
                <a:cubicBezTo>
                  <a:pt x="42645" y="310444"/>
                  <a:pt x="0" y="267799"/>
                  <a:pt x="0" y="215194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7" name="Shape 25"/>
          <p:cNvSpPr/>
          <p:nvPr/>
        </p:nvSpPr>
        <p:spPr>
          <a:xfrm>
            <a:off x="545842" y="5682806"/>
            <a:ext cx="125016" cy="136812"/>
          </a:xfrm>
          <a:custGeom>
            <a:avLst/>
            <a:gdLst/>
            <a:ahLst/>
            <a:cxnLst/>
            <a:rect l="l" t="t" r="r" b="b"/>
            <a:pathLst>
              <a:path w="125016" h="142875">
                <a:moveTo>
                  <a:pt x="103082" y="35719"/>
                </a:moveTo>
                <a:lnTo>
                  <a:pt x="93511" y="22324"/>
                </a:lnTo>
                <a:lnTo>
                  <a:pt x="31533" y="22324"/>
                </a:lnTo>
                <a:lnTo>
                  <a:pt x="21961" y="35719"/>
                </a:lnTo>
                <a:lnTo>
                  <a:pt x="103082" y="35719"/>
                </a:lnTo>
                <a:close/>
                <a:moveTo>
                  <a:pt x="0" y="41439"/>
                </a:moveTo>
                <a:cubicBezTo>
                  <a:pt x="0" y="37728"/>
                  <a:pt x="1172" y="34100"/>
                  <a:pt x="3321" y="31059"/>
                </a:cubicBezTo>
                <a:lnTo>
                  <a:pt x="16994" y="11943"/>
                </a:lnTo>
                <a:cubicBezTo>
                  <a:pt x="20343" y="7255"/>
                  <a:pt x="25757" y="4465"/>
                  <a:pt x="31505" y="4465"/>
                </a:cubicBezTo>
                <a:lnTo>
                  <a:pt x="93483" y="4465"/>
                </a:lnTo>
                <a:cubicBezTo>
                  <a:pt x="99259" y="4465"/>
                  <a:pt x="104673" y="7255"/>
                  <a:pt x="108021" y="11943"/>
                </a:cubicBezTo>
                <a:lnTo>
                  <a:pt x="121667" y="31059"/>
                </a:lnTo>
                <a:cubicBezTo>
                  <a:pt x="123844" y="34100"/>
                  <a:pt x="124988" y="37728"/>
                  <a:pt x="124988" y="41439"/>
                </a:cubicBezTo>
                <a:lnTo>
                  <a:pt x="125016" y="116086"/>
                </a:lnTo>
                <a:cubicBezTo>
                  <a:pt x="125016" y="125936"/>
                  <a:pt x="117007" y="133945"/>
                  <a:pt x="107156" y="133945"/>
                </a:cubicBezTo>
                <a:lnTo>
                  <a:pt x="17859" y="133945"/>
                </a:lnTo>
                <a:cubicBezTo>
                  <a:pt x="8009" y="133945"/>
                  <a:pt x="0" y="125936"/>
                  <a:pt x="0" y="116086"/>
                </a:cubicBezTo>
                <a:lnTo>
                  <a:pt x="0" y="41439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8" name="Text 26"/>
          <p:cNvSpPr/>
          <p:nvPr/>
        </p:nvSpPr>
        <p:spPr>
          <a:xfrm>
            <a:off x="864306" y="5643118"/>
            <a:ext cx="1071563" cy="212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Stored Artifacts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51584" y="6008297"/>
            <a:ext cx="1770063" cy="577651"/>
          </a:xfrm>
          <a:custGeom>
            <a:avLst/>
            <a:gdLst/>
            <a:ahLst/>
            <a:cxnLst/>
            <a:rect l="l" t="t" r="r" b="b"/>
            <a:pathLst>
              <a:path w="1770063" h="603250">
                <a:moveTo>
                  <a:pt x="63498" y="0"/>
                </a:moveTo>
                <a:lnTo>
                  <a:pt x="1706564" y="0"/>
                </a:lnTo>
                <a:cubicBezTo>
                  <a:pt x="1741633" y="0"/>
                  <a:pt x="1770063" y="28429"/>
                  <a:pt x="1770063" y="63498"/>
                </a:cubicBezTo>
                <a:lnTo>
                  <a:pt x="1770063" y="539752"/>
                </a:lnTo>
                <a:cubicBezTo>
                  <a:pt x="1770063" y="574821"/>
                  <a:pt x="1741633" y="603250"/>
                  <a:pt x="1706564" y="603250"/>
                </a:cubicBezTo>
                <a:lnTo>
                  <a:pt x="63498" y="603250"/>
                </a:lnTo>
                <a:cubicBezTo>
                  <a:pt x="28429" y="603250"/>
                  <a:pt x="0" y="574821"/>
                  <a:pt x="0" y="539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0" name="Shape 28"/>
          <p:cNvSpPr/>
          <p:nvPr/>
        </p:nvSpPr>
        <p:spPr>
          <a:xfrm>
            <a:off x="1279482" y="6080511"/>
            <a:ext cx="107156" cy="136812"/>
          </a:xfrm>
          <a:custGeom>
            <a:avLst/>
            <a:gdLst/>
            <a:ahLst/>
            <a:cxnLst/>
            <a:rect l="l" t="t" r="r" b="b"/>
            <a:pathLst>
              <a:path w="107156" h="142875">
                <a:moveTo>
                  <a:pt x="0" y="17859"/>
                </a:moveTo>
                <a:cubicBezTo>
                  <a:pt x="0" y="8009"/>
                  <a:pt x="8009" y="0"/>
                  <a:pt x="17859" y="0"/>
                </a:cubicBezTo>
                <a:lnTo>
                  <a:pt x="59578" y="0"/>
                </a:lnTo>
                <a:cubicBezTo>
                  <a:pt x="64322" y="0"/>
                  <a:pt x="68870" y="1870"/>
                  <a:pt x="72219" y="5218"/>
                </a:cubicBezTo>
                <a:lnTo>
                  <a:pt x="101938" y="34965"/>
                </a:lnTo>
                <a:cubicBezTo>
                  <a:pt x="105287" y="38314"/>
                  <a:pt x="107156" y="42863"/>
                  <a:pt x="107156" y="47606"/>
                </a:cubicBezTo>
                <a:lnTo>
                  <a:pt x="107156" y="125016"/>
                </a:lnTo>
                <a:cubicBezTo>
                  <a:pt x="107156" y="134866"/>
                  <a:pt x="99147" y="142875"/>
                  <a:pt x="89297" y="142875"/>
                </a:cubicBezTo>
                <a:lnTo>
                  <a:pt x="17859" y="142875"/>
                </a:lnTo>
                <a:cubicBezTo>
                  <a:pt x="8009" y="142875"/>
                  <a:pt x="0" y="134866"/>
                  <a:pt x="0" y="125016"/>
                </a:cubicBezTo>
                <a:lnTo>
                  <a:pt x="0" y="17859"/>
                </a:lnTo>
                <a:close/>
                <a:moveTo>
                  <a:pt x="58043" y="16325"/>
                </a:moveTo>
                <a:lnTo>
                  <a:pt x="58043" y="42416"/>
                </a:lnTo>
                <a:cubicBezTo>
                  <a:pt x="58043" y="46127"/>
                  <a:pt x="61029" y="49113"/>
                  <a:pt x="64740" y="49113"/>
                </a:cubicBezTo>
                <a:lnTo>
                  <a:pt x="90832" y="49113"/>
                </a:lnTo>
                <a:lnTo>
                  <a:pt x="58043" y="16325"/>
                </a:lnTo>
                <a:close/>
                <a:moveTo>
                  <a:pt x="43030" y="82488"/>
                </a:moveTo>
                <a:cubicBezTo>
                  <a:pt x="45430" y="79670"/>
                  <a:pt x="45123" y="75456"/>
                  <a:pt x="42304" y="73056"/>
                </a:cubicBezTo>
                <a:cubicBezTo>
                  <a:pt x="39486" y="70656"/>
                  <a:pt x="35272" y="70963"/>
                  <a:pt x="32872" y="73782"/>
                </a:cubicBezTo>
                <a:lnTo>
                  <a:pt x="19478" y="89408"/>
                </a:lnTo>
                <a:cubicBezTo>
                  <a:pt x="17329" y="91920"/>
                  <a:pt x="17329" y="95603"/>
                  <a:pt x="19478" y="98115"/>
                </a:cubicBezTo>
                <a:lnTo>
                  <a:pt x="32872" y="113742"/>
                </a:lnTo>
                <a:cubicBezTo>
                  <a:pt x="35272" y="116560"/>
                  <a:pt x="39514" y="116867"/>
                  <a:pt x="42304" y="114467"/>
                </a:cubicBezTo>
                <a:cubicBezTo>
                  <a:pt x="45095" y="112068"/>
                  <a:pt x="45430" y="107826"/>
                  <a:pt x="43030" y="105035"/>
                </a:cubicBezTo>
                <a:lnTo>
                  <a:pt x="33375" y="93762"/>
                </a:lnTo>
                <a:lnTo>
                  <a:pt x="43030" y="82488"/>
                </a:lnTo>
                <a:close/>
                <a:moveTo>
                  <a:pt x="74284" y="73782"/>
                </a:moveTo>
                <a:cubicBezTo>
                  <a:pt x="71884" y="70963"/>
                  <a:pt x="67642" y="70656"/>
                  <a:pt x="64852" y="73056"/>
                </a:cubicBezTo>
                <a:cubicBezTo>
                  <a:pt x="62061" y="75456"/>
                  <a:pt x="61726" y="79697"/>
                  <a:pt x="64126" y="82488"/>
                </a:cubicBezTo>
                <a:lnTo>
                  <a:pt x="73782" y="93762"/>
                </a:lnTo>
                <a:lnTo>
                  <a:pt x="64126" y="105035"/>
                </a:lnTo>
                <a:cubicBezTo>
                  <a:pt x="61726" y="107854"/>
                  <a:pt x="62033" y="112068"/>
                  <a:pt x="64852" y="114467"/>
                </a:cubicBezTo>
                <a:cubicBezTo>
                  <a:pt x="67670" y="116867"/>
                  <a:pt x="71884" y="116560"/>
                  <a:pt x="74284" y="113742"/>
                </a:cubicBezTo>
                <a:lnTo>
                  <a:pt x="87678" y="98115"/>
                </a:lnTo>
                <a:cubicBezTo>
                  <a:pt x="89827" y="95603"/>
                  <a:pt x="89827" y="91920"/>
                  <a:pt x="87678" y="89408"/>
                </a:cubicBezTo>
                <a:lnTo>
                  <a:pt x="74284" y="73782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1" name="Text 29"/>
          <p:cNvSpPr/>
          <p:nvPr/>
        </p:nvSpPr>
        <p:spPr>
          <a:xfrm>
            <a:off x="487192" y="6262266"/>
            <a:ext cx="1698625" cy="152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model.pkl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491161" y="6420884"/>
            <a:ext cx="1690688" cy="1216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Trained model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2281894" y="6008297"/>
            <a:ext cx="1770063" cy="577651"/>
          </a:xfrm>
          <a:custGeom>
            <a:avLst/>
            <a:gdLst/>
            <a:ahLst/>
            <a:cxnLst/>
            <a:rect l="l" t="t" r="r" b="b"/>
            <a:pathLst>
              <a:path w="1770063" h="603250">
                <a:moveTo>
                  <a:pt x="63498" y="0"/>
                </a:moveTo>
                <a:lnTo>
                  <a:pt x="1706564" y="0"/>
                </a:lnTo>
                <a:cubicBezTo>
                  <a:pt x="1741633" y="0"/>
                  <a:pt x="1770063" y="28429"/>
                  <a:pt x="1770063" y="63498"/>
                </a:cubicBezTo>
                <a:lnTo>
                  <a:pt x="1770063" y="539752"/>
                </a:lnTo>
                <a:cubicBezTo>
                  <a:pt x="1770063" y="574821"/>
                  <a:pt x="1741633" y="603250"/>
                  <a:pt x="1706564" y="603250"/>
                </a:cubicBezTo>
                <a:lnTo>
                  <a:pt x="63498" y="603250"/>
                </a:lnTo>
                <a:cubicBezTo>
                  <a:pt x="28429" y="603250"/>
                  <a:pt x="0" y="574821"/>
                  <a:pt x="0" y="539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4" name="Shape 32"/>
          <p:cNvSpPr/>
          <p:nvPr/>
        </p:nvSpPr>
        <p:spPr>
          <a:xfrm>
            <a:off x="3074073" y="6080511"/>
            <a:ext cx="178594" cy="136812"/>
          </a:xfrm>
          <a:custGeom>
            <a:avLst/>
            <a:gdLst/>
            <a:ahLst/>
            <a:cxnLst/>
            <a:rect l="l" t="t" r="r" b="b"/>
            <a:pathLst>
              <a:path w="178594" h="142875">
                <a:moveTo>
                  <a:pt x="116058" y="58741"/>
                </a:moveTo>
                <a:cubicBezTo>
                  <a:pt x="119462" y="57820"/>
                  <a:pt x="123034" y="59438"/>
                  <a:pt x="124569" y="62592"/>
                </a:cubicBezTo>
                <a:lnTo>
                  <a:pt x="129760" y="73084"/>
                </a:lnTo>
                <a:cubicBezTo>
                  <a:pt x="132634" y="73475"/>
                  <a:pt x="135452" y="74256"/>
                  <a:pt x="138103" y="75344"/>
                </a:cubicBezTo>
                <a:lnTo>
                  <a:pt x="147870" y="68842"/>
                </a:lnTo>
                <a:cubicBezTo>
                  <a:pt x="150800" y="66889"/>
                  <a:pt x="154679" y="67280"/>
                  <a:pt x="157162" y="69763"/>
                </a:cubicBezTo>
                <a:lnTo>
                  <a:pt x="162520" y="75121"/>
                </a:lnTo>
                <a:cubicBezTo>
                  <a:pt x="165004" y="77605"/>
                  <a:pt x="165395" y="81511"/>
                  <a:pt x="163441" y="84413"/>
                </a:cubicBezTo>
                <a:lnTo>
                  <a:pt x="156939" y="94152"/>
                </a:lnTo>
                <a:cubicBezTo>
                  <a:pt x="157469" y="95464"/>
                  <a:pt x="157944" y="96831"/>
                  <a:pt x="158335" y="98254"/>
                </a:cubicBezTo>
                <a:cubicBezTo>
                  <a:pt x="158725" y="99678"/>
                  <a:pt x="158976" y="101073"/>
                  <a:pt x="159172" y="102496"/>
                </a:cubicBezTo>
                <a:lnTo>
                  <a:pt x="169692" y="107686"/>
                </a:lnTo>
                <a:cubicBezTo>
                  <a:pt x="172845" y="109249"/>
                  <a:pt x="174464" y="112821"/>
                  <a:pt x="173543" y="116198"/>
                </a:cubicBezTo>
                <a:lnTo>
                  <a:pt x="171590" y="123509"/>
                </a:lnTo>
                <a:cubicBezTo>
                  <a:pt x="170669" y="126885"/>
                  <a:pt x="167515" y="129174"/>
                  <a:pt x="163999" y="128950"/>
                </a:cubicBezTo>
                <a:lnTo>
                  <a:pt x="152279" y="128197"/>
                </a:lnTo>
                <a:cubicBezTo>
                  <a:pt x="150521" y="130457"/>
                  <a:pt x="148484" y="132550"/>
                  <a:pt x="146168" y="134336"/>
                </a:cubicBezTo>
                <a:lnTo>
                  <a:pt x="146921" y="146028"/>
                </a:lnTo>
                <a:cubicBezTo>
                  <a:pt x="147145" y="149544"/>
                  <a:pt x="144856" y="152726"/>
                  <a:pt x="141480" y="153619"/>
                </a:cubicBezTo>
                <a:lnTo>
                  <a:pt x="134169" y="155572"/>
                </a:lnTo>
                <a:cubicBezTo>
                  <a:pt x="130764" y="156493"/>
                  <a:pt x="127220" y="154874"/>
                  <a:pt x="125657" y="151721"/>
                </a:cubicBezTo>
                <a:lnTo>
                  <a:pt x="120467" y="141229"/>
                </a:lnTo>
                <a:cubicBezTo>
                  <a:pt x="117593" y="140838"/>
                  <a:pt x="114774" y="140057"/>
                  <a:pt x="112123" y="138968"/>
                </a:cubicBezTo>
                <a:lnTo>
                  <a:pt x="102357" y="145470"/>
                </a:lnTo>
                <a:cubicBezTo>
                  <a:pt x="99426" y="147424"/>
                  <a:pt x="95548" y="147033"/>
                  <a:pt x="93064" y="144549"/>
                </a:cubicBezTo>
                <a:lnTo>
                  <a:pt x="87706" y="139192"/>
                </a:lnTo>
                <a:cubicBezTo>
                  <a:pt x="85223" y="136708"/>
                  <a:pt x="84832" y="132829"/>
                  <a:pt x="86785" y="129899"/>
                </a:cubicBezTo>
                <a:lnTo>
                  <a:pt x="93287" y="120132"/>
                </a:lnTo>
                <a:cubicBezTo>
                  <a:pt x="92757" y="118821"/>
                  <a:pt x="92283" y="117453"/>
                  <a:pt x="91892" y="116030"/>
                </a:cubicBezTo>
                <a:cubicBezTo>
                  <a:pt x="91501" y="114607"/>
                  <a:pt x="91250" y="113184"/>
                  <a:pt x="91055" y="111789"/>
                </a:cubicBezTo>
                <a:lnTo>
                  <a:pt x="80535" y="106598"/>
                </a:lnTo>
                <a:cubicBezTo>
                  <a:pt x="77381" y="105035"/>
                  <a:pt x="75791" y="101464"/>
                  <a:pt x="76684" y="98087"/>
                </a:cubicBezTo>
                <a:lnTo>
                  <a:pt x="78637" y="90776"/>
                </a:lnTo>
                <a:cubicBezTo>
                  <a:pt x="79558" y="87399"/>
                  <a:pt x="82711" y="85111"/>
                  <a:pt x="86227" y="85334"/>
                </a:cubicBezTo>
                <a:lnTo>
                  <a:pt x="97920" y="86088"/>
                </a:lnTo>
                <a:cubicBezTo>
                  <a:pt x="99678" y="83827"/>
                  <a:pt x="101715" y="81735"/>
                  <a:pt x="104031" y="79949"/>
                </a:cubicBezTo>
                <a:lnTo>
                  <a:pt x="103277" y="68284"/>
                </a:lnTo>
                <a:cubicBezTo>
                  <a:pt x="103054" y="64768"/>
                  <a:pt x="105342" y="61587"/>
                  <a:pt x="108719" y="60694"/>
                </a:cubicBezTo>
                <a:lnTo>
                  <a:pt x="116030" y="58741"/>
                </a:lnTo>
                <a:close/>
                <a:moveTo>
                  <a:pt x="125127" y="94878"/>
                </a:moveTo>
                <a:cubicBezTo>
                  <a:pt x="118351" y="94886"/>
                  <a:pt x="112855" y="100394"/>
                  <a:pt x="112863" y="107170"/>
                </a:cubicBezTo>
                <a:cubicBezTo>
                  <a:pt x="112871" y="113947"/>
                  <a:pt x="118379" y="119442"/>
                  <a:pt x="125155" y="119435"/>
                </a:cubicBezTo>
                <a:cubicBezTo>
                  <a:pt x="131932" y="119427"/>
                  <a:pt x="137427" y="113919"/>
                  <a:pt x="137420" y="107142"/>
                </a:cubicBezTo>
                <a:cubicBezTo>
                  <a:pt x="137412" y="100366"/>
                  <a:pt x="131904" y="94870"/>
                  <a:pt x="125127" y="94878"/>
                </a:cubicBezTo>
                <a:close/>
                <a:moveTo>
                  <a:pt x="62759" y="-12697"/>
                </a:moveTo>
                <a:lnTo>
                  <a:pt x="70070" y="-10744"/>
                </a:lnTo>
                <a:cubicBezTo>
                  <a:pt x="73447" y="-9823"/>
                  <a:pt x="75735" y="-6641"/>
                  <a:pt x="75512" y="-3153"/>
                </a:cubicBezTo>
                <a:lnTo>
                  <a:pt x="74758" y="8511"/>
                </a:lnTo>
                <a:cubicBezTo>
                  <a:pt x="77074" y="10297"/>
                  <a:pt x="79111" y="12362"/>
                  <a:pt x="80869" y="14650"/>
                </a:cubicBezTo>
                <a:lnTo>
                  <a:pt x="92590" y="13897"/>
                </a:lnTo>
                <a:cubicBezTo>
                  <a:pt x="96078" y="13674"/>
                  <a:pt x="99259" y="15962"/>
                  <a:pt x="100180" y="19338"/>
                </a:cubicBezTo>
                <a:lnTo>
                  <a:pt x="102133" y="26650"/>
                </a:lnTo>
                <a:cubicBezTo>
                  <a:pt x="103026" y="30026"/>
                  <a:pt x="101436" y="33598"/>
                  <a:pt x="98282" y="35161"/>
                </a:cubicBezTo>
                <a:lnTo>
                  <a:pt x="87762" y="40351"/>
                </a:lnTo>
                <a:cubicBezTo>
                  <a:pt x="87567" y="41774"/>
                  <a:pt x="87288" y="43197"/>
                  <a:pt x="86925" y="44593"/>
                </a:cubicBezTo>
                <a:cubicBezTo>
                  <a:pt x="86562" y="45988"/>
                  <a:pt x="86060" y="47383"/>
                  <a:pt x="85530" y="48695"/>
                </a:cubicBezTo>
                <a:lnTo>
                  <a:pt x="92032" y="58462"/>
                </a:lnTo>
                <a:cubicBezTo>
                  <a:pt x="93985" y="61392"/>
                  <a:pt x="93594" y="65270"/>
                  <a:pt x="91111" y="67754"/>
                </a:cubicBezTo>
                <a:lnTo>
                  <a:pt x="85753" y="73112"/>
                </a:lnTo>
                <a:cubicBezTo>
                  <a:pt x="83269" y="75595"/>
                  <a:pt x="79391" y="75986"/>
                  <a:pt x="76460" y="74033"/>
                </a:cubicBezTo>
                <a:lnTo>
                  <a:pt x="66694" y="67531"/>
                </a:lnTo>
                <a:cubicBezTo>
                  <a:pt x="64043" y="68619"/>
                  <a:pt x="61224" y="69400"/>
                  <a:pt x="58350" y="69791"/>
                </a:cubicBezTo>
                <a:lnTo>
                  <a:pt x="53160" y="80283"/>
                </a:lnTo>
                <a:cubicBezTo>
                  <a:pt x="51597" y="83437"/>
                  <a:pt x="48025" y="85027"/>
                  <a:pt x="44648" y="84134"/>
                </a:cubicBezTo>
                <a:lnTo>
                  <a:pt x="37337" y="82181"/>
                </a:lnTo>
                <a:cubicBezTo>
                  <a:pt x="33933" y="81260"/>
                  <a:pt x="31672" y="78079"/>
                  <a:pt x="31896" y="74591"/>
                </a:cubicBezTo>
                <a:lnTo>
                  <a:pt x="32649" y="62898"/>
                </a:lnTo>
                <a:cubicBezTo>
                  <a:pt x="30333" y="61113"/>
                  <a:pt x="28296" y="59048"/>
                  <a:pt x="26538" y="56759"/>
                </a:cubicBezTo>
                <a:lnTo>
                  <a:pt x="14818" y="57513"/>
                </a:lnTo>
                <a:cubicBezTo>
                  <a:pt x="11330" y="57736"/>
                  <a:pt x="8148" y="55448"/>
                  <a:pt x="7227" y="52071"/>
                </a:cubicBezTo>
                <a:lnTo>
                  <a:pt x="5274" y="44760"/>
                </a:lnTo>
                <a:cubicBezTo>
                  <a:pt x="4381" y="41384"/>
                  <a:pt x="5972" y="37812"/>
                  <a:pt x="9125" y="36249"/>
                </a:cubicBezTo>
                <a:lnTo>
                  <a:pt x="19645" y="31059"/>
                </a:lnTo>
                <a:cubicBezTo>
                  <a:pt x="19841" y="29635"/>
                  <a:pt x="20120" y="28240"/>
                  <a:pt x="20482" y="26817"/>
                </a:cubicBezTo>
                <a:cubicBezTo>
                  <a:pt x="20873" y="25394"/>
                  <a:pt x="21320" y="24026"/>
                  <a:pt x="21878" y="22715"/>
                </a:cubicBezTo>
                <a:lnTo>
                  <a:pt x="15376" y="12976"/>
                </a:lnTo>
                <a:cubicBezTo>
                  <a:pt x="13422" y="10046"/>
                  <a:pt x="13813" y="6167"/>
                  <a:pt x="16297" y="3683"/>
                </a:cubicBezTo>
                <a:lnTo>
                  <a:pt x="21654" y="-1674"/>
                </a:lnTo>
                <a:cubicBezTo>
                  <a:pt x="24138" y="-4158"/>
                  <a:pt x="28017" y="-4549"/>
                  <a:pt x="30947" y="-2595"/>
                </a:cubicBezTo>
                <a:lnTo>
                  <a:pt x="40714" y="3907"/>
                </a:lnTo>
                <a:cubicBezTo>
                  <a:pt x="43365" y="2818"/>
                  <a:pt x="46183" y="2037"/>
                  <a:pt x="49057" y="1646"/>
                </a:cubicBezTo>
                <a:lnTo>
                  <a:pt x="54248" y="-8846"/>
                </a:lnTo>
                <a:cubicBezTo>
                  <a:pt x="55811" y="-11999"/>
                  <a:pt x="59355" y="-13590"/>
                  <a:pt x="62759" y="-12697"/>
                </a:cubicBezTo>
                <a:close/>
                <a:moveTo>
                  <a:pt x="53690" y="23440"/>
                </a:moveTo>
                <a:cubicBezTo>
                  <a:pt x="46913" y="23440"/>
                  <a:pt x="41411" y="28942"/>
                  <a:pt x="41411" y="35719"/>
                </a:cubicBezTo>
                <a:cubicBezTo>
                  <a:pt x="41411" y="42495"/>
                  <a:pt x="46913" y="47997"/>
                  <a:pt x="53690" y="47997"/>
                </a:cubicBezTo>
                <a:cubicBezTo>
                  <a:pt x="60466" y="47997"/>
                  <a:pt x="65968" y="42495"/>
                  <a:pt x="65968" y="35719"/>
                </a:cubicBezTo>
                <a:cubicBezTo>
                  <a:pt x="65968" y="28942"/>
                  <a:pt x="60466" y="23440"/>
                  <a:pt x="53690" y="23440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5" name="Text 33"/>
          <p:cNvSpPr/>
          <p:nvPr/>
        </p:nvSpPr>
        <p:spPr>
          <a:xfrm>
            <a:off x="2317503" y="6262266"/>
            <a:ext cx="1698625" cy="152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preprocessor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2321471" y="6420884"/>
            <a:ext cx="1690688" cy="1216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Pipeline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4112204" y="6008297"/>
            <a:ext cx="1770063" cy="577651"/>
          </a:xfrm>
          <a:custGeom>
            <a:avLst/>
            <a:gdLst/>
            <a:ahLst/>
            <a:cxnLst/>
            <a:rect l="l" t="t" r="r" b="b"/>
            <a:pathLst>
              <a:path w="1770063" h="603250">
                <a:moveTo>
                  <a:pt x="63498" y="0"/>
                </a:moveTo>
                <a:lnTo>
                  <a:pt x="1706564" y="0"/>
                </a:lnTo>
                <a:cubicBezTo>
                  <a:pt x="1741633" y="0"/>
                  <a:pt x="1770063" y="28429"/>
                  <a:pt x="1770063" y="63498"/>
                </a:cubicBezTo>
                <a:lnTo>
                  <a:pt x="1770063" y="539752"/>
                </a:lnTo>
                <a:cubicBezTo>
                  <a:pt x="1770063" y="574821"/>
                  <a:pt x="1741633" y="603250"/>
                  <a:pt x="1706564" y="603250"/>
                </a:cubicBezTo>
                <a:lnTo>
                  <a:pt x="63498" y="603250"/>
                </a:lnTo>
                <a:cubicBezTo>
                  <a:pt x="28429" y="603250"/>
                  <a:pt x="0" y="574821"/>
                  <a:pt x="0" y="539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8" name="Shape 36"/>
          <p:cNvSpPr/>
          <p:nvPr/>
        </p:nvSpPr>
        <p:spPr>
          <a:xfrm>
            <a:off x="4913313" y="6080511"/>
            <a:ext cx="160734" cy="136812"/>
          </a:xfrm>
          <a:custGeom>
            <a:avLst/>
            <a:gdLst/>
            <a:ahLst/>
            <a:cxnLst/>
            <a:rect l="l" t="t" r="r" b="b"/>
            <a:pathLst>
              <a:path w="160734" h="142875">
                <a:moveTo>
                  <a:pt x="111956" y="10911"/>
                </a:moveTo>
                <a:lnTo>
                  <a:pt x="153312" y="52853"/>
                </a:lnTo>
                <a:cubicBezTo>
                  <a:pt x="161041" y="60694"/>
                  <a:pt x="161041" y="73251"/>
                  <a:pt x="153312" y="81093"/>
                </a:cubicBezTo>
                <a:lnTo>
                  <a:pt x="109668" y="125267"/>
                </a:lnTo>
                <a:cubicBezTo>
                  <a:pt x="107073" y="127890"/>
                  <a:pt x="102831" y="127918"/>
                  <a:pt x="100208" y="125323"/>
                </a:cubicBezTo>
                <a:cubicBezTo>
                  <a:pt x="97585" y="122727"/>
                  <a:pt x="97557" y="118486"/>
                  <a:pt x="100152" y="115863"/>
                </a:cubicBezTo>
                <a:lnTo>
                  <a:pt x="143796" y="71661"/>
                </a:lnTo>
                <a:cubicBezTo>
                  <a:pt x="146363" y="69066"/>
                  <a:pt x="146363" y="64852"/>
                  <a:pt x="143796" y="62257"/>
                </a:cubicBezTo>
                <a:lnTo>
                  <a:pt x="102412" y="20343"/>
                </a:lnTo>
                <a:cubicBezTo>
                  <a:pt x="99817" y="17720"/>
                  <a:pt x="99845" y="13478"/>
                  <a:pt x="102468" y="10883"/>
                </a:cubicBezTo>
                <a:cubicBezTo>
                  <a:pt x="105091" y="8288"/>
                  <a:pt x="109333" y="8316"/>
                  <a:pt x="111928" y="10939"/>
                </a:cubicBezTo>
                <a:close/>
                <a:moveTo>
                  <a:pt x="8958" y="64043"/>
                </a:moveTo>
                <a:lnTo>
                  <a:pt x="8958" y="26789"/>
                </a:lnTo>
                <a:cubicBezTo>
                  <a:pt x="8958" y="16939"/>
                  <a:pt x="16966" y="8930"/>
                  <a:pt x="26817" y="8930"/>
                </a:cubicBezTo>
                <a:lnTo>
                  <a:pt x="64071" y="8930"/>
                </a:lnTo>
                <a:cubicBezTo>
                  <a:pt x="68814" y="8930"/>
                  <a:pt x="73363" y="10799"/>
                  <a:pt x="76712" y="14148"/>
                </a:cubicBezTo>
                <a:lnTo>
                  <a:pt x="116895" y="54332"/>
                </a:lnTo>
                <a:cubicBezTo>
                  <a:pt x="123872" y="61308"/>
                  <a:pt x="123872" y="72610"/>
                  <a:pt x="116895" y="79586"/>
                </a:cubicBezTo>
                <a:lnTo>
                  <a:pt x="79642" y="116839"/>
                </a:lnTo>
                <a:cubicBezTo>
                  <a:pt x="72665" y="123816"/>
                  <a:pt x="61364" y="123816"/>
                  <a:pt x="54387" y="116839"/>
                </a:cubicBezTo>
                <a:lnTo>
                  <a:pt x="14204" y="76656"/>
                </a:lnTo>
                <a:cubicBezTo>
                  <a:pt x="10855" y="73307"/>
                  <a:pt x="8985" y="68759"/>
                  <a:pt x="8985" y="64015"/>
                </a:cubicBezTo>
                <a:close/>
                <a:moveTo>
                  <a:pt x="49141" y="40184"/>
                </a:moveTo>
                <a:cubicBezTo>
                  <a:pt x="49141" y="35255"/>
                  <a:pt x="45140" y="31254"/>
                  <a:pt x="40211" y="31254"/>
                </a:cubicBezTo>
                <a:cubicBezTo>
                  <a:pt x="35283" y="31254"/>
                  <a:pt x="31282" y="35255"/>
                  <a:pt x="31282" y="40184"/>
                </a:cubicBezTo>
                <a:cubicBezTo>
                  <a:pt x="31282" y="45112"/>
                  <a:pt x="35283" y="49113"/>
                  <a:pt x="40211" y="49113"/>
                </a:cubicBezTo>
                <a:cubicBezTo>
                  <a:pt x="45140" y="49113"/>
                  <a:pt x="49141" y="45112"/>
                  <a:pt x="49141" y="40184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9" name="Text 37"/>
          <p:cNvSpPr/>
          <p:nvPr/>
        </p:nvSpPr>
        <p:spPr>
          <a:xfrm>
            <a:off x="4147813" y="6262266"/>
            <a:ext cx="1698625" cy="152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categories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151782" y="6420884"/>
            <a:ext cx="1690688" cy="1216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Metadata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79675" y="1164579"/>
            <a:ext cx="5692069" cy="5524218"/>
          </a:xfrm>
          <a:custGeom>
            <a:avLst/>
            <a:gdLst/>
            <a:ahLst/>
            <a:cxnLst/>
            <a:rect l="l" t="t" r="r" b="b"/>
            <a:pathLst>
              <a:path w="5692069" h="5707944">
                <a:moveTo>
                  <a:pt x="95228" y="0"/>
                </a:moveTo>
                <a:lnTo>
                  <a:pt x="5596841" y="0"/>
                </a:lnTo>
                <a:cubicBezTo>
                  <a:pt x="5649434" y="0"/>
                  <a:pt x="5692069" y="42635"/>
                  <a:pt x="5692069" y="95228"/>
                </a:cubicBezTo>
                <a:lnTo>
                  <a:pt x="5692069" y="5612716"/>
                </a:lnTo>
                <a:cubicBezTo>
                  <a:pt x="5692069" y="5665309"/>
                  <a:pt x="5649434" y="5707944"/>
                  <a:pt x="5596841" y="5707944"/>
                </a:cubicBezTo>
                <a:lnTo>
                  <a:pt x="95228" y="5707944"/>
                </a:lnTo>
                <a:cubicBezTo>
                  <a:pt x="42635" y="5707944"/>
                  <a:pt x="0" y="5665309"/>
                  <a:pt x="0" y="5612716"/>
                </a:cubicBezTo>
                <a:lnTo>
                  <a:pt x="0" y="95228"/>
                </a:lnTo>
                <a:cubicBezTo>
                  <a:pt x="0" y="42635"/>
                  <a:pt x="42635" y="0"/>
                  <a:pt x="95228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2" name="Shape 40"/>
          <p:cNvSpPr/>
          <p:nvPr/>
        </p:nvSpPr>
        <p:spPr>
          <a:xfrm>
            <a:off x="6347244" y="1332150"/>
            <a:ext cx="373944" cy="373944"/>
          </a:xfrm>
          <a:custGeom>
            <a:avLst/>
            <a:gdLst/>
            <a:ahLst/>
            <a:cxnLst/>
            <a:rect l="l" t="t" r="r" b="b"/>
            <a:pathLst>
              <a:path w="373944" h="373944">
                <a:moveTo>
                  <a:pt x="95251" y="0"/>
                </a:moveTo>
                <a:lnTo>
                  <a:pt x="278693" y="0"/>
                </a:lnTo>
                <a:cubicBezTo>
                  <a:pt x="331299" y="0"/>
                  <a:pt x="373944" y="42645"/>
                  <a:pt x="373944" y="95251"/>
                </a:cubicBezTo>
                <a:lnTo>
                  <a:pt x="373944" y="278693"/>
                </a:lnTo>
                <a:cubicBezTo>
                  <a:pt x="373944" y="331299"/>
                  <a:pt x="331299" y="373944"/>
                  <a:pt x="278693" y="373944"/>
                </a:cubicBezTo>
                <a:lnTo>
                  <a:pt x="95251" y="373944"/>
                </a:lnTo>
                <a:cubicBezTo>
                  <a:pt x="42645" y="373944"/>
                  <a:pt x="0" y="331299"/>
                  <a:pt x="0" y="278693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3" name="Shape 41"/>
          <p:cNvSpPr/>
          <p:nvPr/>
        </p:nvSpPr>
        <p:spPr>
          <a:xfrm>
            <a:off x="6453905" y="1438811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39688" y="99219"/>
                </a:moveTo>
                <a:lnTo>
                  <a:pt x="7596" y="99219"/>
                </a:lnTo>
                <a:cubicBezTo>
                  <a:pt x="-124" y="99219"/>
                  <a:pt x="-4868" y="90816"/>
                  <a:pt x="-899" y="84181"/>
                </a:cubicBezTo>
                <a:lnTo>
                  <a:pt x="15503" y="56834"/>
                </a:lnTo>
                <a:cubicBezTo>
                  <a:pt x="18200" y="52338"/>
                  <a:pt x="23037" y="49609"/>
                  <a:pt x="28277" y="49609"/>
                </a:cubicBezTo>
                <a:lnTo>
                  <a:pt x="57733" y="49609"/>
                </a:lnTo>
                <a:cubicBezTo>
                  <a:pt x="81328" y="9643"/>
                  <a:pt x="116520" y="7627"/>
                  <a:pt x="140053" y="11069"/>
                </a:cubicBezTo>
                <a:cubicBezTo>
                  <a:pt x="144022" y="11658"/>
                  <a:pt x="147123" y="14759"/>
                  <a:pt x="147681" y="18697"/>
                </a:cubicBezTo>
                <a:cubicBezTo>
                  <a:pt x="151123" y="42230"/>
                  <a:pt x="149107" y="77422"/>
                  <a:pt x="109141" y="101017"/>
                </a:cubicBezTo>
                <a:lnTo>
                  <a:pt x="109141" y="130473"/>
                </a:lnTo>
                <a:cubicBezTo>
                  <a:pt x="109141" y="135713"/>
                  <a:pt x="106412" y="140550"/>
                  <a:pt x="101916" y="143247"/>
                </a:cubicBezTo>
                <a:lnTo>
                  <a:pt x="74569" y="159649"/>
                </a:lnTo>
                <a:cubicBezTo>
                  <a:pt x="67965" y="163618"/>
                  <a:pt x="59531" y="158843"/>
                  <a:pt x="59531" y="151154"/>
                </a:cubicBezTo>
                <a:lnTo>
                  <a:pt x="59531" y="119062"/>
                </a:lnTo>
                <a:cubicBezTo>
                  <a:pt x="59531" y="108117"/>
                  <a:pt x="50633" y="99219"/>
                  <a:pt x="39688" y="99219"/>
                </a:cubicBezTo>
                <a:lnTo>
                  <a:pt x="39656" y="99219"/>
                </a:lnTo>
                <a:close/>
                <a:moveTo>
                  <a:pt x="124023" y="49609"/>
                </a:moveTo>
                <a:cubicBezTo>
                  <a:pt x="124023" y="41395"/>
                  <a:pt x="117355" y="34727"/>
                  <a:pt x="109141" y="34727"/>
                </a:cubicBezTo>
                <a:cubicBezTo>
                  <a:pt x="100927" y="34727"/>
                  <a:pt x="94258" y="41395"/>
                  <a:pt x="94258" y="49609"/>
                </a:cubicBezTo>
                <a:cubicBezTo>
                  <a:pt x="94258" y="57823"/>
                  <a:pt x="100927" y="64492"/>
                  <a:pt x="109141" y="64492"/>
                </a:cubicBezTo>
                <a:cubicBezTo>
                  <a:pt x="117355" y="64492"/>
                  <a:pt x="124023" y="57823"/>
                  <a:pt x="124023" y="49609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4" name="Text 42"/>
          <p:cNvSpPr/>
          <p:nvPr/>
        </p:nvSpPr>
        <p:spPr>
          <a:xfrm>
            <a:off x="6818947" y="1407116"/>
            <a:ext cx="1158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Streamlit Cloud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342835" y="1835547"/>
            <a:ext cx="5429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web app is deployed to Streamlit Cloud with zero infrastructure management, auto-scaling, and a free tier perfect for portfolio projects.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42835" y="2375320"/>
            <a:ext cx="5365750" cy="539750"/>
          </a:xfrm>
          <a:custGeom>
            <a:avLst/>
            <a:gdLst/>
            <a:ahLst/>
            <a:cxnLst/>
            <a:rect l="l" t="t" r="r" b="b"/>
            <a:pathLst>
              <a:path w="5365750" h="539750">
                <a:moveTo>
                  <a:pt x="63502" y="0"/>
                </a:moveTo>
                <a:lnTo>
                  <a:pt x="5302248" y="0"/>
                </a:lnTo>
                <a:cubicBezTo>
                  <a:pt x="5337319" y="0"/>
                  <a:pt x="5365750" y="28431"/>
                  <a:pt x="5365750" y="63502"/>
                </a:cubicBezTo>
                <a:lnTo>
                  <a:pt x="5365750" y="476248"/>
                </a:lnTo>
                <a:cubicBezTo>
                  <a:pt x="5365750" y="511319"/>
                  <a:pt x="5337319" y="539750"/>
                  <a:pt x="5302248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7" name="Shape 45"/>
          <p:cNvSpPr/>
          <p:nvPr/>
        </p:nvSpPr>
        <p:spPr>
          <a:xfrm>
            <a:off x="6461870" y="250224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5875" y="7938"/>
                </a:moveTo>
                <a:cubicBezTo>
                  <a:pt x="7119" y="7938"/>
                  <a:pt x="0" y="15056"/>
                  <a:pt x="0" y="23812"/>
                </a:cubicBezTo>
                <a:lnTo>
                  <a:pt x="0" y="39688"/>
                </a:lnTo>
                <a:cubicBezTo>
                  <a:pt x="0" y="48444"/>
                  <a:pt x="7119" y="55563"/>
                  <a:pt x="15875" y="55563"/>
                </a:cubicBezTo>
                <a:lnTo>
                  <a:pt x="95250" y="55563"/>
                </a:lnTo>
                <a:cubicBezTo>
                  <a:pt x="104006" y="55563"/>
                  <a:pt x="111125" y="48444"/>
                  <a:pt x="111125" y="39688"/>
                </a:cubicBezTo>
                <a:lnTo>
                  <a:pt x="111125" y="23812"/>
                </a:lnTo>
                <a:cubicBezTo>
                  <a:pt x="111125" y="15056"/>
                  <a:pt x="104006" y="7938"/>
                  <a:pt x="95250" y="7938"/>
                </a:cubicBezTo>
                <a:lnTo>
                  <a:pt x="15875" y="7938"/>
                </a:lnTo>
                <a:close/>
                <a:moveTo>
                  <a:pt x="69453" y="25797"/>
                </a:moveTo>
                <a:cubicBezTo>
                  <a:pt x="72739" y="25797"/>
                  <a:pt x="75406" y="28464"/>
                  <a:pt x="75406" y="31750"/>
                </a:cubicBezTo>
                <a:cubicBezTo>
                  <a:pt x="75406" y="35036"/>
                  <a:pt x="72739" y="37703"/>
                  <a:pt x="69453" y="37703"/>
                </a:cubicBezTo>
                <a:cubicBezTo>
                  <a:pt x="66168" y="37703"/>
                  <a:pt x="63500" y="35036"/>
                  <a:pt x="63500" y="31750"/>
                </a:cubicBezTo>
                <a:cubicBezTo>
                  <a:pt x="63500" y="28464"/>
                  <a:pt x="66168" y="25797"/>
                  <a:pt x="69453" y="25797"/>
                </a:cubicBezTo>
                <a:close/>
                <a:moveTo>
                  <a:pt x="83344" y="31750"/>
                </a:moveTo>
                <a:cubicBezTo>
                  <a:pt x="83344" y="28464"/>
                  <a:pt x="86011" y="25797"/>
                  <a:pt x="89297" y="25797"/>
                </a:cubicBezTo>
                <a:cubicBezTo>
                  <a:pt x="92582" y="25797"/>
                  <a:pt x="95250" y="28464"/>
                  <a:pt x="95250" y="31750"/>
                </a:cubicBezTo>
                <a:cubicBezTo>
                  <a:pt x="95250" y="35036"/>
                  <a:pt x="92582" y="37703"/>
                  <a:pt x="89297" y="37703"/>
                </a:cubicBezTo>
                <a:cubicBezTo>
                  <a:pt x="86011" y="37703"/>
                  <a:pt x="83344" y="35036"/>
                  <a:pt x="83344" y="31750"/>
                </a:cubicBezTo>
                <a:close/>
                <a:moveTo>
                  <a:pt x="15875" y="71438"/>
                </a:moveTo>
                <a:cubicBezTo>
                  <a:pt x="7119" y="71438"/>
                  <a:pt x="0" y="78556"/>
                  <a:pt x="0" y="87313"/>
                </a:cubicBezTo>
                <a:lnTo>
                  <a:pt x="0" y="103188"/>
                </a:lnTo>
                <a:cubicBezTo>
                  <a:pt x="0" y="111944"/>
                  <a:pt x="7119" y="119063"/>
                  <a:pt x="15875" y="119063"/>
                </a:cubicBezTo>
                <a:lnTo>
                  <a:pt x="95250" y="119063"/>
                </a:lnTo>
                <a:cubicBezTo>
                  <a:pt x="104006" y="119063"/>
                  <a:pt x="111125" y="111944"/>
                  <a:pt x="111125" y="103188"/>
                </a:cubicBezTo>
                <a:lnTo>
                  <a:pt x="111125" y="87313"/>
                </a:lnTo>
                <a:cubicBezTo>
                  <a:pt x="111125" y="78556"/>
                  <a:pt x="104006" y="71438"/>
                  <a:pt x="95250" y="71438"/>
                </a:cubicBezTo>
                <a:lnTo>
                  <a:pt x="15875" y="71438"/>
                </a:lnTo>
                <a:close/>
                <a:moveTo>
                  <a:pt x="69453" y="89297"/>
                </a:moveTo>
                <a:cubicBezTo>
                  <a:pt x="72739" y="89297"/>
                  <a:pt x="75406" y="91964"/>
                  <a:pt x="75406" y="95250"/>
                </a:cubicBezTo>
                <a:cubicBezTo>
                  <a:pt x="75406" y="98536"/>
                  <a:pt x="72739" y="101203"/>
                  <a:pt x="69453" y="101203"/>
                </a:cubicBezTo>
                <a:cubicBezTo>
                  <a:pt x="66168" y="101203"/>
                  <a:pt x="63500" y="98536"/>
                  <a:pt x="63500" y="95250"/>
                </a:cubicBezTo>
                <a:cubicBezTo>
                  <a:pt x="63500" y="91964"/>
                  <a:pt x="66168" y="89297"/>
                  <a:pt x="69453" y="89297"/>
                </a:cubicBezTo>
                <a:close/>
                <a:moveTo>
                  <a:pt x="83344" y="95250"/>
                </a:moveTo>
                <a:cubicBezTo>
                  <a:pt x="83344" y="91964"/>
                  <a:pt x="86011" y="89297"/>
                  <a:pt x="89297" y="89297"/>
                </a:cubicBezTo>
                <a:cubicBezTo>
                  <a:pt x="92582" y="89297"/>
                  <a:pt x="95250" y="91964"/>
                  <a:pt x="95250" y="95250"/>
                </a:cubicBezTo>
                <a:cubicBezTo>
                  <a:pt x="95250" y="98536"/>
                  <a:pt x="92582" y="101203"/>
                  <a:pt x="89297" y="101203"/>
                </a:cubicBezTo>
                <a:cubicBezTo>
                  <a:pt x="86011" y="101203"/>
                  <a:pt x="83344" y="98536"/>
                  <a:pt x="83344" y="95250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8" name="Text 46"/>
          <p:cNvSpPr/>
          <p:nvPr/>
        </p:nvSpPr>
        <p:spPr>
          <a:xfrm>
            <a:off x="6692030" y="2470547"/>
            <a:ext cx="1722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Zero Infrastructure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692030" y="2661124"/>
            <a:ext cx="1714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servers to manage or configure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342835" y="3010188"/>
            <a:ext cx="5365750" cy="539750"/>
          </a:xfrm>
          <a:custGeom>
            <a:avLst/>
            <a:gdLst/>
            <a:ahLst/>
            <a:cxnLst/>
            <a:rect l="l" t="t" r="r" b="b"/>
            <a:pathLst>
              <a:path w="5365750" h="539750">
                <a:moveTo>
                  <a:pt x="63502" y="0"/>
                </a:moveTo>
                <a:lnTo>
                  <a:pt x="5302248" y="0"/>
                </a:lnTo>
                <a:cubicBezTo>
                  <a:pt x="5337319" y="0"/>
                  <a:pt x="5365750" y="28431"/>
                  <a:pt x="5365750" y="63502"/>
                </a:cubicBezTo>
                <a:lnTo>
                  <a:pt x="5365750" y="476248"/>
                </a:lnTo>
                <a:cubicBezTo>
                  <a:pt x="5365750" y="511319"/>
                  <a:pt x="5337319" y="539750"/>
                  <a:pt x="5302248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1" name="Shape 49"/>
          <p:cNvSpPr/>
          <p:nvPr/>
        </p:nvSpPr>
        <p:spPr>
          <a:xfrm>
            <a:off x="6461870" y="313710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41672" y="7938"/>
                </a:moveTo>
                <a:lnTo>
                  <a:pt x="5953" y="7938"/>
                </a:lnTo>
                <a:cubicBezTo>
                  <a:pt x="2654" y="7938"/>
                  <a:pt x="0" y="10592"/>
                  <a:pt x="0" y="13891"/>
                </a:cubicBezTo>
                <a:lnTo>
                  <a:pt x="0" y="49609"/>
                </a:lnTo>
                <a:cubicBezTo>
                  <a:pt x="0" y="52015"/>
                  <a:pt x="1439" y="54198"/>
                  <a:pt x="3671" y="55116"/>
                </a:cubicBezTo>
                <a:cubicBezTo>
                  <a:pt x="5904" y="56034"/>
                  <a:pt x="8458" y="55513"/>
                  <a:pt x="10170" y="53826"/>
                </a:cubicBezTo>
                <a:lnTo>
                  <a:pt x="20092" y="43904"/>
                </a:lnTo>
                <a:lnTo>
                  <a:pt x="39688" y="63500"/>
                </a:lnTo>
                <a:lnTo>
                  <a:pt x="20092" y="83096"/>
                </a:lnTo>
                <a:lnTo>
                  <a:pt x="10170" y="73174"/>
                </a:lnTo>
                <a:cubicBezTo>
                  <a:pt x="8458" y="71462"/>
                  <a:pt x="5904" y="70966"/>
                  <a:pt x="3671" y="71884"/>
                </a:cubicBezTo>
                <a:cubicBezTo>
                  <a:pt x="1439" y="72802"/>
                  <a:pt x="0" y="74985"/>
                  <a:pt x="0" y="77391"/>
                </a:cubicBezTo>
                <a:lnTo>
                  <a:pt x="0" y="113109"/>
                </a:lnTo>
                <a:cubicBezTo>
                  <a:pt x="0" y="116408"/>
                  <a:pt x="2654" y="119063"/>
                  <a:pt x="5953" y="119063"/>
                </a:cubicBezTo>
                <a:lnTo>
                  <a:pt x="41672" y="119063"/>
                </a:lnTo>
                <a:cubicBezTo>
                  <a:pt x="44078" y="119063"/>
                  <a:pt x="46261" y="117624"/>
                  <a:pt x="47179" y="115391"/>
                </a:cubicBezTo>
                <a:cubicBezTo>
                  <a:pt x="48096" y="113159"/>
                  <a:pt x="47600" y="110604"/>
                  <a:pt x="45889" y="108893"/>
                </a:cubicBezTo>
                <a:lnTo>
                  <a:pt x="35967" y="98971"/>
                </a:lnTo>
                <a:lnTo>
                  <a:pt x="55563" y="79375"/>
                </a:lnTo>
                <a:lnTo>
                  <a:pt x="75158" y="98971"/>
                </a:lnTo>
                <a:lnTo>
                  <a:pt x="65236" y="108893"/>
                </a:lnTo>
                <a:cubicBezTo>
                  <a:pt x="63525" y="110604"/>
                  <a:pt x="63029" y="113159"/>
                  <a:pt x="63946" y="115391"/>
                </a:cubicBezTo>
                <a:cubicBezTo>
                  <a:pt x="64864" y="117624"/>
                  <a:pt x="67047" y="119063"/>
                  <a:pt x="69453" y="119063"/>
                </a:cubicBezTo>
                <a:lnTo>
                  <a:pt x="105172" y="119063"/>
                </a:lnTo>
                <a:cubicBezTo>
                  <a:pt x="108471" y="119063"/>
                  <a:pt x="111125" y="116408"/>
                  <a:pt x="111125" y="113109"/>
                </a:cubicBezTo>
                <a:lnTo>
                  <a:pt x="111125" y="77391"/>
                </a:lnTo>
                <a:cubicBezTo>
                  <a:pt x="111125" y="74985"/>
                  <a:pt x="109686" y="72802"/>
                  <a:pt x="107454" y="71884"/>
                </a:cubicBezTo>
                <a:cubicBezTo>
                  <a:pt x="105221" y="70966"/>
                  <a:pt x="102667" y="71462"/>
                  <a:pt x="100955" y="73174"/>
                </a:cubicBezTo>
                <a:lnTo>
                  <a:pt x="91033" y="83096"/>
                </a:lnTo>
                <a:lnTo>
                  <a:pt x="71438" y="63500"/>
                </a:lnTo>
                <a:lnTo>
                  <a:pt x="91033" y="43904"/>
                </a:lnTo>
                <a:lnTo>
                  <a:pt x="100955" y="53826"/>
                </a:lnTo>
                <a:cubicBezTo>
                  <a:pt x="102667" y="55538"/>
                  <a:pt x="105221" y="56034"/>
                  <a:pt x="107454" y="55116"/>
                </a:cubicBezTo>
                <a:cubicBezTo>
                  <a:pt x="109686" y="54198"/>
                  <a:pt x="111125" y="52015"/>
                  <a:pt x="111125" y="49609"/>
                </a:cubicBezTo>
                <a:lnTo>
                  <a:pt x="111125" y="13891"/>
                </a:lnTo>
                <a:cubicBezTo>
                  <a:pt x="111125" y="10592"/>
                  <a:pt x="108471" y="7938"/>
                  <a:pt x="105172" y="7938"/>
                </a:cubicBezTo>
                <a:lnTo>
                  <a:pt x="69453" y="7938"/>
                </a:lnTo>
                <a:cubicBezTo>
                  <a:pt x="67047" y="7938"/>
                  <a:pt x="64864" y="9376"/>
                  <a:pt x="63946" y="11609"/>
                </a:cubicBezTo>
                <a:cubicBezTo>
                  <a:pt x="63029" y="13841"/>
                  <a:pt x="63550" y="16396"/>
                  <a:pt x="65236" y="18107"/>
                </a:cubicBezTo>
                <a:lnTo>
                  <a:pt x="75158" y="28029"/>
                </a:lnTo>
                <a:lnTo>
                  <a:pt x="55563" y="47625"/>
                </a:lnTo>
                <a:lnTo>
                  <a:pt x="35967" y="28029"/>
                </a:lnTo>
                <a:lnTo>
                  <a:pt x="45889" y="18107"/>
                </a:lnTo>
                <a:cubicBezTo>
                  <a:pt x="47600" y="16396"/>
                  <a:pt x="48096" y="13841"/>
                  <a:pt x="47179" y="11609"/>
                </a:cubicBezTo>
                <a:cubicBezTo>
                  <a:pt x="46261" y="9376"/>
                  <a:pt x="44078" y="7938"/>
                  <a:pt x="41672" y="7938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2" name="Text 50"/>
          <p:cNvSpPr/>
          <p:nvPr/>
        </p:nvSpPr>
        <p:spPr>
          <a:xfrm>
            <a:off x="6692030" y="3105407"/>
            <a:ext cx="1428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Auto-Scaling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692030" y="3295993"/>
            <a:ext cx="142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Handles traffic automatically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342835" y="3645049"/>
            <a:ext cx="5365750" cy="539750"/>
          </a:xfrm>
          <a:custGeom>
            <a:avLst/>
            <a:gdLst/>
            <a:ahLst/>
            <a:cxnLst/>
            <a:rect l="l" t="t" r="r" b="b"/>
            <a:pathLst>
              <a:path w="5365750" h="539750">
                <a:moveTo>
                  <a:pt x="63502" y="0"/>
                </a:moveTo>
                <a:lnTo>
                  <a:pt x="5302248" y="0"/>
                </a:lnTo>
                <a:cubicBezTo>
                  <a:pt x="5337319" y="0"/>
                  <a:pt x="5365750" y="28431"/>
                  <a:pt x="5365750" y="63502"/>
                </a:cubicBezTo>
                <a:lnTo>
                  <a:pt x="5365750" y="476248"/>
                </a:lnTo>
                <a:cubicBezTo>
                  <a:pt x="5365750" y="511319"/>
                  <a:pt x="5337319" y="539750"/>
                  <a:pt x="5302248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5" name="Shape 53"/>
          <p:cNvSpPr/>
          <p:nvPr/>
        </p:nvSpPr>
        <p:spPr>
          <a:xfrm>
            <a:off x="6453932" y="377196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79747" y="17066"/>
                </a:moveTo>
                <a:cubicBezTo>
                  <a:pt x="81632" y="13866"/>
                  <a:pt x="85055" y="11906"/>
                  <a:pt x="88751" y="11906"/>
                </a:cubicBezTo>
                <a:lnTo>
                  <a:pt x="89297" y="11906"/>
                </a:lnTo>
                <a:cubicBezTo>
                  <a:pt x="94779" y="11906"/>
                  <a:pt x="99219" y="16346"/>
                  <a:pt x="99219" y="21828"/>
                </a:cubicBezTo>
                <a:cubicBezTo>
                  <a:pt x="99219" y="27310"/>
                  <a:pt x="94779" y="31750"/>
                  <a:pt x="89297" y="31750"/>
                </a:cubicBezTo>
                <a:lnTo>
                  <a:pt x="71115" y="31750"/>
                </a:lnTo>
                <a:lnTo>
                  <a:pt x="79747" y="17066"/>
                </a:lnTo>
                <a:close/>
                <a:moveTo>
                  <a:pt x="47253" y="17066"/>
                </a:moveTo>
                <a:lnTo>
                  <a:pt x="55885" y="31750"/>
                </a:lnTo>
                <a:lnTo>
                  <a:pt x="37703" y="31750"/>
                </a:lnTo>
                <a:cubicBezTo>
                  <a:pt x="32221" y="31750"/>
                  <a:pt x="27781" y="27310"/>
                  <a:pt x="27781" y="21828"/>
                </a:cubicBezTo>
                <a:cubicBezTo>
                  <a:pt x="27781" y="16346"/>
                  <a:pt x="32221" y="11906"/>
                  <a:pt x="37703" y="11906"/>
                </a:cubicBezTo>
                <a:lnTo>
                  <a:pt x="38249" y="11906"/>
                </a:lnTo>
                <a:cubicBezTo>
                  <a:pt x="41945" y="11906"/>
                  <a:pt x="45393" y="13866"/>
                  <a:pt x="47253" y="17066"/>
                </a:cubicBezTo>
                <a:close/>
                <a:moveTo>
                  <a:pt x="69478" y="11038"/>
                </a:moveTo>
                <a:lnTo>
                  <a:pt x="63500" y="21208"/>
                </a:lnTo>
                <a:lnTo>
                  <a:pt x="57522" y="11038"/>
                </a:lnTo>
                <a:cubicBezTo>
                  <a:pt x="53504" y="4192"/>
                  <a:pt x="46162" y="0"/>
                  <a:pt x="38249" y="0"/>
                </a:cubicBezTo>
                <a:lnTo>
                  <a:pt x="37703" y="0"/>
                </a:lnTo>
                <a:cubicBezTo>
                  <a:pt x="25648" y="0"/>
                  <a:pt x="15875" y="9773"/>
                  <a:pt x="15875" y="21828"/>
                </a:cubicBezTo>
                <a:cubicBezTo>
                  <a:pt x="15875" y="25400"/>
                  <a:pt x="16743" y="28773"/>
                  <a:pt x="18256" y="31750"/>
                </a:cubicBezTo>
                <a:lnTo>
                  <a:pt x="7938" y="31750"/>
                </a:lnTo>
                <a:cubicBezTo>
                  <a:pt x="3547" y="31750"/>
                  <a:pt x="0" y="35297"/>
                  <a:pt x="0" y="39688"/>
                </a:cubicBezTo>
                <a:lnTo>
                  <a:pt x="0" y="47625"/>
                </a:lnTo>
                <a:cubicBezTo>
                  <a:pt x="0" y="52015"/>
                  <a:pt x="3547" y="55563"/>
                  <a:pt x="7938" y="55563"/>
                </a:cubicBezTo>
                <a:lnTo>
                  <a:pt x="119063" y="55563"/>
                </a:lnTo>
                <a:cubicBezTo>
                  <a:pt x="123453" y="55563"/>
                  <a:pt x="127000" y="52015"/>
                  <a:pt x="127000" y="47625"/>
                </a:cubicBezTo>
                <a:lnTo>
                  <a:pt x="127000" y="39688"/>
                </a:lnTo>
                <a:cubicBezTo>
                  <a:pt x="127000" y="35297"/>
                  <a:pt x="123453" y="31750"/>
                  <a:pt x="119063" y="31750"/>
                </a:cubicBezTo>
                <a:lnTo>
                  <a:pt x="108744" y="31750"/>
                </a:lnTo>
                <a:cubicBezTo>
                  <a:pt x="110257" y="28773"/>
                  <a:pt x="111125" y="25400"/>
                  <a:pt x="111125" y="21828"/>
                </a:cubicBezTo>
                <a:cubicBezTo>
                  <a:pt x="111125" y="9773"/>
                  <a:pt x="101352" y="0"/>
                  <a:pt x="89297" y="0"/>
                </a:cubicBezTo>
                <a:lnTo>
                  <a:pt x="88751" y="0"/>
                </a:lnTo>
                <a:cubicBezTo>
                  <a:pt x="80838" y="0"/>
                  <a:pt x="73496" y="4192"/>
                  <a:pt x="69478" y="11013"/>
                </a:cubicBezTo>
                <a:close/>
                <a:moveTo>
                  <a:pt x="119063" y="67469"/>
                </a:moveTo>
                <a:lnTo>
                  <a:pt x="69453" y="67469"/>
                </a:lnTo>
                <a:lnTo>
                  <a:pt x="69453" y="119063"/>
                </a:lnTo>
                <a:lnTo>
                  <a:pt x="103188" y="119063"/>
                </a:lnTo>
                <a:cubicBezTo>
                  <a:pt x="111944" y="119063"/>
                  <a:pt x="119063" y="111944"/>
                  <a:pt x="119063" y="103188"/>
                </a:cubicBezTo>
                <a:lnTo>
                  <a:pt x="119063" y="67469"/>
                </a:lnTo>
                <a:close/>
                <a:moveTo>
                  <a:pt x="57547" y="67469"/>
                </a:moveTo>
                <a:lnTo>
                  <a:pt x="7938" y="67469"/>
                </a:lnTo>
                <a:lnTo>
                  <a:pt x="7938" y="103188"/>
                </a:lnTo>
                <a:cubicBezTo>
                  <a:pt x="7938" y="111944"/>
                  <a:pt x="15056" y="119063"/>
                  <a:pt x="23812" y="119063"/>
                </a:cubicBezTo>
                <a:lnTo>
                  <a:pt x="57547" y="119063"/>
                </a:lnTo>
                <a:lnTo>
                  <a:pt x="57547" y="67469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6" name="Text 54"/>
          <p:cNvSpPr/>
          <p:nvPr/>
        </p:nvSpPr>
        <p:spPr>
          <a:xfrm>
            <a:off x="6692030" y="3740268"/>
            <a:ext cx="1412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 Tier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6692030" y="3930853"/>
            <a:ext cx="1404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Perfect for portfolio projects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6347244" y="4316015"/>
            <a:ext cx="5358694" cy="881944"/>
          </a:xfrm>
          <a:custGeom>
            <a:avLst/>
            <a:gdLst/>
            <a:ahLst/>
            <a:cxnLst/>
            <a:rect l="l" t="t" r="r" b="b"/>
            <a:pathLst>
              <a:path w="5358694" h="881944">
                <a:moveTo>
                  <a:pt x="63500" y="0"/>
                </a:moveTo>
                <a:lnTo>
                  <a:pt x="5295194" y="0"/>
                </a:lnTo>
                <a:cubicBezTo>
                  <a:pt x="5330265" y="0"/>
                  <a:pt x="5358694" y="28430"/>
                  <a:pt x="5358694" y="63500"/>
                </a:cubicBezTo>
                <a:lnTo>
                  <a:pt x="5358694" y="818444"/>
                </a:lnTo>
                <a:cubicBezTo>
                  <a:pt x="5358694" y="853515"/>
                  <a:pt x="5330265" y="881944"/>
                  <a:pt x="5295194" y="881944"/>
                </a:cubicBezTo>
                <a:lnTo>
                  <a:pt x="63500" y="881944"/>
                </a:lnTo>
                <a:cubicBezTo>
                  <a:pt x="28430" y="881944"/>
                  <a:pt x="0" y="853515"/>
                  <a:pt x="0" y="818444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A1D21">
              <a:alpha val="80000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9" name="Text 57"/>
          <p:cNvSpPr/>
          <p:nvPr/>
        </p:nvSpPr>
        <p:spPr>
          <a:xfrm>
            <a:off x="6446876" y="4415645"/>
            <a:ext cx="5214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Launch Application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6446876" y="4637647"/>
            <a:ext cx="5207000" cy="460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50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cd</a:t>
            </a:r>
            <a:r>
              <a:rPr lang="en-US" sz="750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 streamlit_app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50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pip install -r requirements.txt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750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streamlit run app.py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179674" y="5229346"/>
            <a:ext cx="5692069" cy="1459451"/>
          </a:xfrm>
          <a:custGeom>
            <a:avLst/>
            <a:gdLst/>
            <a:ahLst/>
            <a:cxnLst/>
            <a:rect l="l" t="t" r="r" b="b"/>
            <a:pathLst>
              <a:path w="5692069" h="1374069">
                <a:moveTo>
                  <a:pt x="95250" y="0"/>
                </a:moveTo>
                <a:lnTo>
                  <a:pt x="5596819" y="0"/>
                </a:lnTo>
                <a:cubicBezTo>
                  <a:pt x="5649424" y="0"/>
                  <a:pt x="5692069" y="42645"/>
                  <a:pt x="5692069" y="95250"/>
                </a:cubicBezTo>
                <a:lnTo>
                  <a:pt x="5692069" y="1278819"/>
                </a:lnTo>
                <a:cubicBezTo>
                  <a:pt x="5692069" y="1331424"/>
                  <a:pt x="5649424" y="1374069"/>
                  <a:pt x="5596819" y="1374069"/>
                </a:cubicBezTo>
                <a:lnTo>
                  <a:pt x="95250" y="1374069"/>
                </a:lnTo>
                <a:cubicBezTo>
                  <a:pt x="42645" y="1374069"/>
                  <a:pt x="0" y="1331424"/>
                  <a:pt x="0" y="1278819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2" name="Shape 60"/>
          <p:cNvSpPr/>
          <p:nvPr/>
        </p:nvSpPr>
        <p:spPr>
          <a:xfrm>
            <a:off x="6315411" y="5365082"/>
            <a:ext cx="310444" cy="329734"/>
          </a:xfrm>
          <a:custGeom>
            <a:avLst/>
            <a:gdLst/>
            <a:ahLst/>
            <a:cxnLst/>
            <a:rect l="l" t="t" r="r" b="b"/>
            <a:pathLst>
              <a:path w="310444" h="310444">
                <a:moveTo>
                  <a:pt x="95251" y="0"/>
                </a:moveTo>
                <a:lnTo>
                  <a:pt x="215194" y="0"/>
                </a:lnTo>
                <a:cubicBezTo>
                  <a:pt x="267799" y="0"/>
                  <a:pt x="310444" y="42645"/>
                  <a:pt x="310444" y="95251"/>
                </a:cubicBezTo>
                <a:lnTo>
                  <a:pt x="310444" y="215194"/>
                </a:lnTo>
                <a:cubicBezTo>
                  <a:pt x="310444" y="267799"/>
                  <a:pt x="267799" y="310444"/>
                  <a:pt x="215194" y="310444"/>
                </a:cubicBezTo>
                <a:lnTo>
                  <a:pt x="95251" y="310444"/>
                </a:lnTo>
                <a:cubicBezTo>
                  <a:pt x="42645" y="310444"/>
                  <a:pt x="0" y="267799"/>
                  <a:pt x="0" y="215194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3" name="Shape 61"/>
          <p:cNvSpPr/>
          <p:nvPr/>
        </p:nvSpPr>
        <p:spPr>
          <a:xfrm>
            <a:off x="6396329" y="5447907"/>
            <a:ext cx="142875" cy="151753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64880" y="1451"/>
                </a:moveTo>
                <a:cubicBezTo>
                  <a:pt x="69038" y="-474"/>
                  <a:pt x="73837" y="-474"/>
                  <a:pt x="77995" y="1451"/>
                </a:cubicBezTo>
                <a:lnTo>
                  <a:pt x="138996" y="29635"/>
                </a:lnTo>
                <a:cubicBezTo>
                  <a:pt x="141368" y="30724"/>
                  <a:pt x="142875" y="33096"/>
                  <a:pt x="142875" y="35719"/>
                </a:cubicBezTo>
                <a:cubicBezTo>
                  <a:pt x="142875" y="38342"/>
                  <a:pt x="141368" y="40714"/>
                  <a:pt x="138996" y="41802"/>
                </a:cubicBezTo>
                <a:lnTo>
                  <a:pt x="77995" y="69986"/>
                </a:lnTo>
                <a:cubicBezTo>
                  <a:pt x="73837" y="71912"/>
                  <a:pt x="69038" y="71912"/>
                  <a:pt x="64880" y="69986"/>
                </a:cubicBezTo>
                <a:lnTo>
                  <a:pt x="3879" y="41802"/>
                </a:lnTo>
                <a:cubicBezTo>
                  <a:pt x="1507" y="40686"/>
                  <a:pt x="0" y="38314"/>
                  <a:pt x="0" y="35719"/>
                </a:cubicBezTo>
                <a:cubicBezTo>
                  <a:pt x="0" y="33124"/>
                  <a:pt x="1507" y="30724"/>
                  <a:pt x="3879" y="29635"/>
                </a:cubicBezTo>
                <a:lnTo>
                  <a:pt x="64880" y="1451"/>
                </a:lnTo>
                <a:close/>
                <a:moveTo>
                  <a:pt x="13422" y="60945"/>
                </a:moveTo>
                <a:lnTo>
                  <a:pt x="59271" y="82125"/>
                </a:lnTo>
                <a:cubicBezTo>
                  <a:pt x="67001" y="85697"/>
                  <a:pt x="75902" y="85697"/>
                  <a:pt x="83632" y="82125"/>
                </a:cubicBezTo>
                <a:lnTo>
                  <a:pt x="129480" y="60945"/>
                </a:lnTo>
                <a:lnTo>
                  <a:pt x="138996" y="65354"/>
                </a:lnTo>
                <a:cubicBezTo>
                  <a:pt x="141368" y="66442"/>
                  <a:pt x="142875" y="68814"/>
                  <a:pt x="142875" y="71438"/>
                </a:cubicBezTo>
                <a:cubicBezTo>
                  <a:pt x="142875" y="74061"/>
                  <a:pt x="141368" y="76433"/>
                  <a:pt x="138996" y="77521"/>
                </a:cubicBezTo>
                <a:lnTo>
                  <a:pt x="77995" y="105705"/>
                </a:lnTo>
                <a:cubicBezTo>
                  <a:pt x="73837" y="107631"/>
                  <a:pt x="69038" y="107631"/>
                  <a:pt x="64880" y="105705"/>
                </a:cubicBezTo>
                <a:lnTo>
                  <a:pt x="3879" y="77521"/>
                </a:lnTo>
                <a:cubicBezTo>
                  <a:pt x="1507" y="76405"/>
                  <a:pt x="0" y="74033"/>
                  <a:pt x="0" y="71438"/>
                </a:cubicBezTo>
                <a:cubicBezTo>
                  <a:pt x="0" y="68842"/>
                  <a:pt x="1507" y="66442"/>
                  <a:pt x="3879" y="65354"/>
                </a:cubicBezTo>
                <a:lnTo>
                  <a:pt x="13395" y="60945"/>
                </a:lnTo>
                <a:close/>
                <a:moveTo>
                  <a:pt x="3879" y="101073"/>
                </a:moveTo>
                <a:lnTo>
                  <a:pt x="13395" y="96664"/>
                </a:lnTo>
                <a:lnTo>
                  <a:pt x="59243" y="117844"/>
                </a:lnTo>
                <a:cubicBezTo>
                  <a:pt x="66973" y="121416"/>
                  <a:pt x="75874" y="121416"/>
                  <a:pt x="83604" y="117844"/>
                </a:cubicBezTo>
                <a:lnTo>
                  <a:pt x="129453" y="96664"/>
                </a:lnTo>
                <a:lnTo>
                  <a:pt x="138968" y="101073"/>
                </a:lnTo>
                <a:cubicBezTo>
                  <a:pt x="141340" y="102161"/>
                  <a:pt x="142847" y="104533"/>
                  <a:pt x="142847" y="107156"/>
                </a:cubicBezTo>
                <a:cubicBezTo>
                  <a:pt x="142847" y="109779"/>
                  <a:pt x="141340" y="112151"/>
                  <a:pt x="138968" y="113240"/>
                </a:cubicBezTo>
                <a:lnTo>
                  <a:pt x="77967" y="141424"/>
                </a:lnTo>
                <a:cubicBezTo>
                  <a:pt x="73809" y="143349"/>
                  <a:pt x="69010" y="143349"/>
                  <a:pt x="64852" y="141424"/>
                </a:cubicBezTo>
                <a:lnTo>
                  <a:pt x="3879" y="113240"/>
                </a:lnTo>
                <a:cubicBezTo>
                  <a:pt x="1507" y="112123"/>
                  <a:pt x="0" y="109751"/>
                  <a:pt x="0" y="107156"/>
                </a:cubicBezTo>
                <a:cubicBezTo>
                  <a:pt x="0" y="104561"/>
                  <a:pt x="1507" y="102161"/>
                  <a:pt x="3879" y="101073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4" name="Text 62"/>
          <p:cNvSpPr/>
          <p:nvPr/>
        </p:nvSpPr>
        <p:spPr>
          <a:xfrm>
            <a:off x="6723723" y="5408220"/>
            <a:ext cx="1420813" cy="2360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Complete Tech Stack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6311001" y="5773398"/>
            <a:ext cx="555625" cy="202337"/>
          </a:xfrm>
          <a:custGeom>
            <a:avLst/>
            <a:gdLst/>
            <a:ahLst/>
            <a:cxnLst/>
            <a:rect l="l" t="t" r="r" b="b"/>
            <a:pathLst>
              <a:path w="555625" h="190500">
                <a:moveTo>
                  <a:pt x="31751" y="0"/>
                </a:moveTo>
                <a:lnTo>
                  <a:pt x="523874" y="0"/>
                </a:lnTo>
                <a:cubicBezTo>
                  <a:pt x="541410" y="0"/>
                  <a:pt x="555625" y="14215"/>
                  <a:pt x="555625" y="31751"/>
                </a:cubicBezTo>
                <a:lnTo>
                  <a:pt x="555625" y="158749"/>
                </a:lnTo>
                <a:cubicBezTo>
                  <a:pt x="555625" y="176285"/>
                  <a:pt x="541410" y="190500"/>
                  <a:pt x="523874" y="190500"/>
                </a:cubicBezTo>
                <a:lnTo>
                  <a:pt x="31751" y="190500"/>
                </a:lnTo>
                <a:cubicBezTo>
                  <a:pt x="14227" y="190500"/>
                  <a:pt x="0" y="176273"/>
                  <a:pt x="0" y="15874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6" name="Text 64"/>
          <p:cNvSpPr/>
          <p:nvPr/>
        </p:nvSpPr>
        <p:spPr>
          <a:xfrm>
            <a:off x="6311001" y="5773398"/>
            <a:ext cx="603250" cy="202337"/>
          </a:xfrm>
          <a:prstGeom prst="rect">
            <a:avLst/>
          </a:prstGeom>
          <a:noFill/>
          <a:ln/>
        </p:spPr>
        <p:txBody>
          <a:bodyPr wrap="square" lIns="63500" tIns="31750" rIns="63500" bIns="31750" rtlCol="0" anchor="ctr"/>
          <a:lstStyle/>
          <a:p>
            <a:pPr>
              <a:lnSpc>
                <a:spcPct val="110000"/>
              </a:lnSpc>
            </a:pPr>
            <a:r>
              <a:rPr lang="en-US" sz="75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&amp; ML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6932634" y="5789243"/>
            <a:ext cx="1873250" cy="1686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pandas, NumPy, scikit-learn, XGBoost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6311001" y="6027096"/>
            <a:ext cx="420688" cy="202337"/>
          </a:xfrm>
          <a:custGeom>
            <a:avLst/>
            <a:gdLst/>
            <a:ahLst/>
            <a:cxnLst/>
            <a:rect l="l" t="t" r="r" b="b"/>
            <a:pathLst>
              <a:path w="420688" h="190500">
                <a:moveTo>
                  <a:pt x="31751" y="0"/>
                </a:moveTo>
                <a:lnTo>
                  <a:pt x="388937" y="0"/>
                </a:lnTo>
                <a:cubicBezTo>
                  <a:pt x="406472" y="0"/>
                  <a:pt x="420688" y="14215"/>
                  <a:pt x="420688" y="31751"/>
                </a:cubicBezTo>
                <a:lnTo>
                  <a:pt x="420688" y="158749"/>
                </a:lnTo>
                <a:cubicBezTo>
                  <a:pt x="420688" y="176285"/>
                  <a:pt x="406472" y="190500"/>
                  <a:pt x="388937" y="190500"/>
                </a:cubicBezTo>
                <a:lnTo>
                  <a:pt x="31751" y="190500"/>
                </a:lnTo>
                <a:cubicBezTo>
                  <a:pt x="14227" y="190500"/>
                  <a:pt x="0" y="176273"/>
                  <a:pt x="0" y="15874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8D99AE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9" name="Text 67"/>
          <p:cNvSpPr/>
          <p:nvPr/>
        </p:nvSpPr>
        <p:spPr>
          <a:xfrm>
            <a:off x="6311001" y="6027096"/>
            <a:ext cx="468313" cy="202337"/>
          </a:xfrm>
          <a:prstGeom prst="rect">
            <a:avLst/>
          </a:prstGeom>
          <a:noFill/>
          <a:ln/>
        </p:spPr>
        <p:txBody>
          <a:bodyPr wrap="square" lIns="63500" tIns="31750" rIns="63500" bIns="31750" rtlCol="0" anchor="ctr"/>
          <a:lstStyle/>
          <a:p>
            <a:pPr>
              <a:lnSpc>
                <a:spcPct val="110000"/>
              </a:lnSpc>
            </a:pPr>
            <a:r>
              <a:rPr lang="en-US" sz="75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MLOps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6796346" y="6042941"/>
            <a:ext cx="1666875" cy="1686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MLflow, Hugging Face Hub, joblib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6311001" y="6280793"/>
            <a:ext cx="635000" cy="202337"/>
          </a:xfrm>
          <a:custGeom>
            <a:avLst/>
            <a:gdLst/>
            <a:ahLst/>
            <a:cxnLst/>
            <a:rect l="l" t="t" r="r" b="b"/>
            <a:pathLst>
              <a:path w="635000" h="190500">
                <a:moveTo>
                  <a:pt x="31751" y="0"/>
                </a:moveTo>
                <a:lnTo>
                  <a:pt x="603249" y="0"/>
                </a:lnTo>
                <a:cubicBezTo>
                  <a:pt x="620785" y="0"/>
                  <a:pt x="635000" y="14215"/>
                  <a:pt x="635000" y="31751"/>
                </a:cubicBezTo>
                <a:lnTo>
                  <a:pt x="635000" y="158749"/>
                </a:lnTo>
                <a:cubicBezTo>
                  <a:pt x="635000" y="176285"/>
                  <a:pt x="620785" y="190500"/>
                  <a:pt x="603249" y="190500"/>
                </a:cubicBezTo>
                <a:lnTo>
                  <a:pt x="31751" y="190500"/>
                </a:lnTo>
                <a:cubicBezTo>
                  <a:pt x="14227" y="190500"/>
                  <a:pt x="0" y="176273"/>
                  <a:pt x="0" y="15874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72" name="Text 70"/>
          <p:cNvSpPr/>
          <p:nvPr/>
        </p:nvSpPr>
        <p:spPr>
          <a:xfrm>
            <a:off x="6311001" y="6280793"/>
            <a:ext cx="682625" cy="202337"/>
          </a:xfrm>
          <a:prstGeom prst="rect">
            <a:avLst/>
          </a:prstGeom>
          <a:noFill/>
          <a:ln/>
        </p:spPr>
        <p:txBody>
          <a:bodyPr wrap="square" lIns="63500" tIns="31750" rIns="63500" bIns="31750" rtlCol="0" anchor="ctr"/>
          <a:lstStyle/>
          <a:p>
            <a:pPr>
              <a:lnSpc>
                <a:spcPct val="110000"/>
              </a:lnSpc>
            </a:pPr>
            <a:r>
              <a:rPr lang="en-US" sz="75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Deployment</a:t>
            </a:r>
            <a:endParaRPr lang="en-US" sz="1600" dirty="0"/>
          </a:p>
        </p:txBody>
      </p:sp>
      <p:sp>
        <p:nvSpPr>
          <p:cNvPr id="73" name="Text 71"/>
          <p:cNvSpPr/>
          <p:nvPr/>
        </p:nvSpPr>
        <p:spPr>
          <a:xfrm>
            <a:off x="7010217" y="6296638"/>
            <a:ext cx="1285875" cy="1686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Streamlit, Streamlit Cloud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preview.redd.it/dbb4f573d91eaf02e866469ec2e47d1dbfede3aa.png"/>
          <p:cNvPicPr>
            <a:picLocks noChangeAspect="1"/>
          </p:cNvPicPr>
          <p:nvPr/>
        </p:nvPicPr>
        <p:blipFill>
          <a:blip r:embed="rId3">
            <a:alphaModFix amt="20000"/>
          </a:blip>
          <a:srcRect t="8174" b="8174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4A5C6A">
                  <a:alpha val="80000"/>
                </a:srgbClr>
              </a:gs>
            </a:gsLst>
            <a:lin ang="2700000" scaled="1"/>
          </a:gradFill>
          <a:ln/>
        </p:spPr>
        <p:txBody>
          <a:bodyPr/>
          <a:lstStyle/>
          <a:p>
            <a:endParaRPr lang="en-BE"/>
          </a:p>
        </p:txBody>
      </p:sp>
      <p:sp>
        <p:nvSpPr>
          <p:cNvPr id="4" name="Shape 1"/>
          <p:cNvSpPr/>
          <p:nvPr/>
        </p:nvSpPr>
        <p:spPr>
          <a:xfrm>
            <a:off x="386292" y="386292"/>
            <a:ext cx="1715558" cy="353483"/>
          </a:xfrm>
          <a:custGeom>
            <a:avLst/>
            <a:gdLst/>
            <a:ahLst/>
            <a:cxnLst/>
            <a:rect l="l" t="t" r="r" b="b"/>
            <a:pathLst>
              <a:path w="1715558" h="353483">
                <a:moveTo>
                  <a:pt x="76200" y="0"/>
                </a:moveTo>
                <a:lnTo>
                  <a:pt x="1639358" y="0"/>
                </a:lnTo>
                <a:cubicBezTo>
                  <a:pt x="1681442" y="0"/>
                  <a:pt x="1715558" y="34116"/>
                  <a:pt x="1715558" y="76200"/>
                </a:cubicBezTo>
                <a:lnTo>
                  <a:pt x="1715558" y="277283"/>
                </a:lnTo>
                <a:cubicBezTo>
                  <a:pt x="1715558" y="319367"/>
                  <a:pt x="1681442" y="353483"/>
                  <a:pt x="1639358" y="353483"/>
                </a:cubicBezTo>
                <a:lnTo>
                  <a:pt x="76200" y="353483"/>
                </a:lnTo>
                <a:cubicBezTo>
                  <a:pt x="34116" y="353483"/>
                  <a:pt x="0" y="319367"/>
                  <a:pt x="0" y="277283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E07A5F">
              <a:alpha val="14902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" name="Text 2"/>
          <p:cNvSpPr/>
          <p:nvPr/>
        </p:nvSpPr>
        <p:spPr>
          <a:xfrm>
            <a:off x="543884" y="467646"/>
            <a:ext cx="1466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07 • Key Takeaways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858906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Project Learnings &amp; Impact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1468441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7A5F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/>
          <a:lstStyle/>
          <a:p>
            <a:endParaRPr lang="en-BE"/>
          </a:p>
        </p:txBody>
      </p:sp>
      <p:sp>
        <p:nvSpPr>
          <p:cNvPr id="8" name="Shape 5"/>
          <p:cNvSpPr/>
          <p:nvPr/>
        </p:nvSpPr>
        <p:spPr>
          <a:xfrm>
            <a:off x="386292" y="1664065"/>
            <a:ext cx="3668183" cy="3934883"/>
          </a:xfrm>
          <a:custGeom>
            <a:avLst/>
            <a:gdLst/>
            <a:ahLst/>
            <a:cxnLst/>
            <a:rect l="l" t="t" r="r" b="b"/>
            <a:pathLst>
              <a:path w="3668183" h="3934883">
                <a:moveTo>
                  <a:pt x="114301" y="0"/>
                </a:moveTo>
                <a:lnTo>
                  <a:pt x="3553883" y="0"/>
                </a:lnTo>
                <a:cubicBezTo>
                  <a:pt x="3617009" y="0"/>
                  <a:pt x="3668183" y="51174"/>
                  <a:pt x="3668183" y="114301"/>
                </a:cubicBezTo>
                <a:lnTo>
                  <a:pt x="3668183" y="3820583"/>
                </a:lnTo>
                <a:cubicBezTo>
                  <a:pt x="3668183" y="3883709"/>
                  <a:pt x="3617009" y="3934883"/>
                  <a:pt x="3553883" y="3934883"/>
                </a:cubicBezTo>
                <a:lnTo>
                  <a:pt x="114301" y="3934883"/>
                </a:lnTo>
                <a:cubicBezTo>
                  <a:pt x="51174" y="3934883"/>
                  <a:pt x="0" y="3883709"/>
                  <a:pt x="0" y="3820583"/>
                </a:cubicBezTo>
                <a:lnTo>
                  <a:pt x="0" y="114301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5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9" name="Shape 6"/>
          <p:cNvSpPr/>
          <p:nvPr/>
        </p:nvSpPr>
        <p:spPr>
          <a:xfrm>
            <a:off x="587375" y="1865150"/>
            <a:ext cx="448733" cy="448733"/>
          </a:xfrm>
          <a:custGeom>
            <a:avLst/>
            <a:gdLst/>
            <a:ahLst/>
            <a:cxnLst/>
            <a:rect l="l" t="t" r="r" b="b"/>
            <a:pathLst>
              <a:path w="448733" h="448733">
                <a:moveTo>
                  <a:pt x="114301" y="0"/>
                </a:moveTo>
                <a:lnTo>
                  <a:pt x="334432" y="0"/>
                </a:lnTo>
                <a:cubicBezTo>
                  <a:pt x="397559" y="0"/>
                  <a:pt x="448733" y="51174"/>
                  <a:pt x="448733" y="114301"/>
                </a:cubicBezTo>
                <a:lnTo>
                  <a:pt x="448733" y="334432"/>
                </a:lnTo>
                <a:cubicBezTo>
                  <a:pt x="448733" y="397559"/>
                  <a:pt x="397559" y="448733"/>
                  <a:pt x="334432" y="448733"/>
                </a:cubicBezTo>
                <a:lnTo>
                  <a:pt x="114301" y="448733"/>
                </a:lnTo>
                <a:cubicBezTo>
                  <a:pt x="51217" y="448733"/>
                  <a:pt x="0" y="397517"/>
                  <a:pt x="0" y="334432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0" name="Shape 7"/>
          <p:cNvSpPr/>
          <p:nvPr/>
        </p:nvSpPr>
        <p:spPr>
          <a:xfrm>
            <a:off x="715367" y="199314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4648" y="20836"/>
                </a:moveTo>
                <a:cubicBezTo>
                  <a:pt x="44648" y="9339"/>
                  <a:pt x="53987" y="0"/>
                  <a:pt x="65484" y="0"/>
                </a:cubicBezTo>
                <a:lnTo>
                  <a:pt x="74414" y="0"/>
                </a:lnTo>
                <a:cubicBezTo>
                  <a:pt x="81000" y="0"/>
                  <a:pt x="86320" y="5321"/>
                  <a:pt x="86320" y="11906"/>
                </a:cubicBezTo>
                <a:lnTo>
                  <a:pt x="86320" y="178594"/>
                </a:lnTo>
                <a:cubicBezTo>
                  <a:pt x="86320" y="185179"/>
                  <a:pt x="81000" y="190500"/>
                  <a:pt x="74414" y="190500"/>
                </a:cubicBezTo>
                <a:lnTo>
                  <a:pt x="62508" y="190500"/>
                </a:lnTo>
                <a:cubicBezTo>
                  <a:pt x="51420" y="190500"/>
                  <a:pt x="42081" y="182910"/>
                  <a:pt x="39439" y="172641"/>
                </a:cubicBezTo>
                <a:cubicBezTo>
                  <a:pt x="39179" y="172641"/>
                  <a:pt x="38956" y="172641"/>
                  <a:pt x="38695" y="172641"/>
                </a:cubicBezTo>
                <a:cubicBezTo>
                  <a:pt x="22250" y="172641"/>
                  <a:pt x="8930" y="159321"/>
                  <a:pt x="8930" y="142875"/>
                </a:cubicBezTo>
                <a:cubicBezTo>
                  <a:pt x="8930" y="136178"/>
                  <a:pt x="11162" y="130001"/>
                  <a:pt x="14883" y="125016"/>
                </a:cubicBezTo>
                <a:cubicBezTo>
                  <a:pt x="7665" y="119583"/>
                  <a:pt x="2977" y="110951"/>
                  <a:pt x="2977" y="101203"/>
                </a:cubicBezTo>
                <a:cubicBezTo>
                  <a:pt x="2977" y="89706"/>
                  <a:pt x="9525" y="79697"/>
                  <a:pt x="19050" y="74749"/>
                </a:cubicBezTo>
                <a:cubicBezTo>
                  <a:pt x="16408" y="70284"/>
                  <a:pt x="14883" y="65075"/>
                  <a:pt x="14883" y="59531"/>
                </a:cubicBezTo>
                <a:cubicBezTo>
                  <a:pt x="14883" y="43086"/>
                  <a:pt x="28203" y="29766"/>
                  <a:pt x="44648" y="29766"/>
                </a:cubicBezTo>
                <a:lnTo>
                  <a:pt x="44648" y="20836"/>
                </a:lnTo>
                <a:close/>
                <a:moveTo>
                  <a:pt x="145852" y="20836"/>
                </a:moveTo>
                <a:lnTo>
                  <a:pt x="145852" y="29766"/>
                </a:lnTo>
                <a:cubicBezTo>
                  <a:pt x="162297" y="29766"/>
                  <a:pt x="175617" y="43086"/>
                  <a:pt x="175617" y="59531"/>
                </a:cubicBezTo>
                <a:cubicBezTo>
                  <a:pt x="175617" y="65112"/>
                  <a:pt x="174092" y="70321"/>
                  <a:pt x="171450" y="74749"/>
                </a:cubicBezTo>
                <a:cubicBezTo>
                  <a:pt x="181012" y="79697"/>
                  <a:pt x="187523" y="89669"/>
                  <a:pt x="187523" y="101203"/>
                </a:cubicBezTo>
                <a:cubicBezTo>
                  <a:pt x="187523" y="110951"/>
                  <a:pt x="182835" y="119583"/>
                  <a:pt x="175617" y="125016"/>
                </a:cubicBezTo>
                <a:cubicBezTo>
                  <a:pt x="179338" y="130001"/>
                  <a:pt x="181570" y="136178"/>
                  <a:pt x="181570" y="142875"/>
                </a:cubicBezTo>
                <a:cubicBezTo>
                  <a:pt x="181570" y="159321"/>
                  <a:pt x="168250" y="172641"/>
                  <a:pt x="151805" y="172641"/>
                </a:cubicBezTo>
                <a:cubicBezTo>
                  <a:pt x="151544" y="172641"/>
                  <a:pt x="151321" y="172641"/>
                  <a:pt x="151061" y="172641"/>
                </a:cubicBezTo>
                <a:cubicBezTo>
                  <a:pt x="148419" y="182910"/>
                  <a:pt x="139080" y="190500"/>
                  <a:pt x="127992" y="190500"/>
                </a:cubicBezTo>
                <a:lnTo>
                  <a:pt x="116086" y="190500"/>
                </a:lnTo>
                <a:cubicBezTo>
                  <a:pt x="109500" y="190500"/>
                  <a:pt x="104180" y="185179"/>
                  <a:pt x="104180" y="178594"/>
                </a:cubicBezTo>
                <a:lnTo>
                  <a:pt x="104180" y="11906"/>
                </a:lnTo>
                <a:cubicBezTo>
                  <a:pt x="104180" y="5321"/>
                  <a:pt x="109500" y="0"/>
                  <a:pt x="116086" y="0"/>
                </a:cubicBezTo>
                <a:lnTo>
                  <a:pt x="125016" y="0"/>
                </a:lnTo>
                <a:cubicBezTo>
                  <a:pt x="136513" y="0"/>
                  <a:pt x="145852" y="9339"/>
                  <a:pt x="145852" y="20836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1" name="Text 8"/>
          <p:cNvSpPr/>
          <p:nvPr/>
        </p:nvSpPr>
        <p:spPr>
          <a:xfrm>
            <a:off x="1153418" y="1955109"/>
            <a:ext cx="1390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Technical Skills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582083" y="248823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3" name="Shape 10"/>
          <p:cNvSpPr/>
          <p:nvPr/>
        </p:nvSpPr>
        <p:spPr>
          <a:xfrm>
            <a:off x="673828" y="2573899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4" name="Text 11"/>
          <p:cNvSpPr/>
          <p:nvPr/>
        </p:nvSpPr>
        <p:spPr>
          <a:xfrm>
            <a:off x="1001117" y="2469226"/>
            <a:ext cx="2933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ML Pipeline Design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001117" y="2697919"/>
            <a:ext cx="29241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Building end-to-end pipelines from data to deployment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582083" y="321187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7" name="Shape 14"/>
          <p:cNvSpPr/>
          <p:nvPr/>
        </p:nvSpPr>
        <p:spPr>
          <a:xfrm>
            <a:off x="673828" y="3297538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8" name="Text 15"/>
          <p:cNvSpPr/>
          <p:nvPr/>
        </p:nvSpPr>
        <p:spPr>
          <a:xfrm>
            <a:off x="1001117" y="3192856"/>
            <a:ext cx="2933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Feature Engineering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001117" y="3421559"/>
            <a:ext cx="29241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Creating meaningful features from raw insurance data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582083" y="393550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1" name="Shape 18"/>
          <p:cNvSpPr/>
          <p:nvPr/>
        </p:nvSpPr>
        <p:spPr>
          <a:xfrm>
            <a:off x="673828" y="4021169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2" name="Text 19"/>
          <p:cNvSpPr/>
          <p:nvPr/>
        </p:nvSpPr>
        <p:spPr>
          <a:xfrm>
            <a:off x="1001117" y="3916496"/>
            <a:ext cx="2790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 Selection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001117" y="4145198"/>
            <a:ext cx="2781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 vs RMSE tradeoffs for different use cases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582083" y="446881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5" name="Shape 22"/>
          <p:cNvSpPr/>
          <p:nvPr/>
        </p:nvSpPr>
        <p:spPr>
          <a:xfrm>
            <a:off x="673828" y="455447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6" name="Text 23"/>
          <p:cNvSpPr/>
          <p:nvPr/>
        </p:nvSpPr>
        <p:spPr>
          <a:xfrm>
            <a:off x="1001117" y="4449794"/>
            <a:ext cx="2886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MLOps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1001117" y="4678496"/>
            <a:ext cx="2876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Experiment tracking and deployment automation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582083" y="500211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9" name="Shape 26"/>
          <p:cNvSpPr/>
          <p:nvPr/>
        </p:nvSpPr>
        <p:spPr>
          <a:xfrm>
            <a:off x="673828" y="508777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0" name="Text 27"/>
          <p:cNvSpPr/>
          <p:nvPr/>
        </p:nvSpPr>
        <p:spPr>
          <a:xfrm>
            <a:off x="1001117" y="4983100"/>
            <a:ext cx="2333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Insurance ML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1001117" y="5211794"/>
            <a:ext cx="2324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Individual vs portfolio-level predictions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4259792" y="1664065"/>
            <a:ext cx="3668183" cy="3934883"/>
          </a:xfrm>
          <a:custGeom>
            <a:avLst/>
            <a:gdLst/>
            <a:ahLst/>
            <a:cxnLst/>
            <a:rect l="l" t="t" r="r" b="b"/>
            <a:pathLst>
              <a:path w="3668183" h="3934883">
                <a:moveTo>
                  <a:pt x="114301" y="0"/>
                </a:moveTo>
                <a:lnTo>
                  <a:pt x="3553883" y="0"/>
                </a:lnTo>
                <a:cubicBezTo>
                  <a:pt x="3617009" y="0"/>
                  <a:pt x="3668183" y="51174"/>
                  <a:pt x="3668183" y="114301"/>
                </a:cubicBezTo>
                <a:lnTo>
                  <a:pt x="3668183" y="3820583"/>
                </a:lnTo>
                <a:cubicBezTo>
                  <a:pt x="3668183" y="3883709"/>
                  <a:pt x="3617009" y="3934883"/>
                  <a:pt x="3553883" y="3934883"/>
                </a:cubicBezTo>
                <a:lnTo>
                  <a:pt x="114301" y="3934883"/>
                </a:lnTo>
                <a:cubicBezTo>
                  <a:pt x="51174" y="3934883"/>
                  <a:pt x="0" y="3883709"/>
                  <a:pt x="0" y="3820583"/>
                </a:cubicBezTo>
                <a:lnTo>
                  <a:pt x="0" y="114301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5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3" name="Shape 30"/>
          <p:cNvSpPr/>
          <p:nvPr/>
        </p:nvSpPr>
        <p:spPr>
          <a:xfrm>
            <a:off x="4460875" y="1865150"/>
            <a:ext cx="448733" cy="448733"/>
          </a:xfrm>
          <a:custGeom>
            <a:avLst/>
            <a:gdLst/>
            <a:ahLst/>
            <a:cxnLst/>
            <a:rect l="l" t="t" r="r" b="b"/>
            <a:pathLst>
              <a:path w="448733" h="448733">
                <a:moveTo>
                  <a:pt x="114301" y="0"/>
                </a:moveTo>
                <a:lnTo>
                  <a:pt x="334432" y="0"/>
                </a:lnTo>
                <a:cubicBezTo>
                  <a:pt x="397559" y="0"/>
                  <a:pt x="448733" y="51174"/>
                  <a:pt x="448733" y="114301"/>
                </a:cubicBezTo>
                <a:lnTo>
                  <a:pt x="448733" y="334432"/>
                </a:lnTo>
                <a:cubicBezTo>
                  <a:pt x="448733" y="397559"/>
                  <a:pt x="397559" y="448733"/>
                  <a:pt x="334432" y="448733"/>
                </a:cubicBezTo>
                <a:lnTo>
                  <a:pt x="114301" y="448733"/>
                </a:lnTo>
                <a:cubicBezTo>
                  <a:pt x="51217" y="448733"/>
                  <a:pt x="0" y="397517"/>
                  <a:pt x="0" y="334432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4" name="Shape 31"/>
          <p:cNvSpPr/>
          <p:nvPr/>
        </p:nvSpPr>
        <p:spPr>
          <a:xfrm>
            <a:off x="4576961" y="1993143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83381" y="36128"/>
                </a:moveTo>
                <a:lnTo>
                  <a:pt x="83381" y="54583"/>
                </a:lnTo>
                <a:lnTo>
                  <a:pt x="83567" y="54769"/>
                </a:lnTo>
                <a:cubicBezTo>
                  <a:pt x="85985" y="24110"/>
                  <a:pt x="111621" y="0"/>
                  <a:pt x="142912" y="0"/>
                </a:cubicBezTo>
                <a:cubicBezTo>
                  <a:pt x="150391" y="0"/>
                  <a:pt x="157572" y="1377"/>
                  <a:pt x="164157" y="3907"/>
                </a:cubicBezTo>
                <a:cubicBezTo>
                  <a:pt x="167878" y="5321"/>
                  <a:pt x="168548" y="10046"/>
                  <a:pt x="165757" y="12874"/>
                </a:cubicBezTo>
                <a:lnTo>
                  <a:pt x="132755" y="45876"/>
                </a:lnTo>
                <a:cubicBezTo>
                  <a:pt x="131638" y="46992"/>
                  <a:pt x="131006" y="48518"/>
                  <a:pt x="131006" y="50081"/>
                </a:cubicBezTo>
                <a:lnTo>
                  <a:pt x="131006" y="65484"/>
                </a:lnTo>
                <a:cubicBezTo>
                  <a:pt x="131006" y="68759"/>
                  <a:pt x="133685" y="71438"/>
                  <a:pt x="136959" y="71438"/>
                </a:cubicBezTo>
                <a:lnTo>
                  <a:pt x="152363" y="71438"/>
                </a:lnTo>
                <a:cubicBezTo>
                  <a:pt x="153925" y="71438"/>
                  <a:pt x="155451" y="70805"/>
                  <a:pt x="156567" y="69689"/>
                </a:cubicBezTo>
                <a:lnTo>
                  <a:pt x="189570" y="36686"/>
                </a:lnTo>
                <a:cubicBezTo>
                  <a:pt x="192398" y="33858"/>
                  <a:pt x="197123" y="34565"/>
                  <a:pt x="198537" y="38286"/>
                </a:cubicBezTo>
                <a:cubicBezTo>
                  <a:pt x="201067" y="44872"/>
                  <a:pt x="202443" y="52053"/>
                  <a:pt x="202443" y="59531"/>
                </a:cubicBezTo>
                <a:cubicBezTo>
                  <a:pt x="202443" y="82079"/>
                  <a:pt x="189905" y="101724"/>
                  <a:pt x="171376" y="111807"/>
                </a:cubicBezTo>
                <a:lnTo>
                  <a:pt x="201699" y="142131"/>
                </a:lnTo>
                <a:cubicBezTo>
                  <a:pt x="208657" y="149089"/>
                  <a:pt x="208657" y="160400"/>
                  <a:pt x="201699" y="167394"/>
                </a:cubicBezTo>
                <a:lnTo>
                  <a:pt x="179338" y="189756"/>
                </a:lnTo>
                <a:cubicBezTo>
                  <a:pt x="172380" y="196714"/>
                  <a:pt x="161069" y="196714"/>
                  <a:pt x="154074" y="189756"/>
                </a:cubicBezTo>
                <a:lnTo>
                  <a:pt x="107193" y="142875"/>
                </a:lnTo>
                <a:cubicBezTo>
                  <a:pt x="96999" y="132680"/>
                  <a:pt x="94692" y="117611"/>
                  <a:pt x="100310" y="105184"/>
                </a:cubicBezTo>
                <a:lnTo>
                  <a:pt x="66563" y="71438"/>
                </a:lnTo>
                <a:lnTo>
                  <a:pt x="48109" y="71438"/>
                </a:lnTo>
                <a:cubicBezTo>
                  <a:pt x="44128" y="71438"/>
                  <a:pt x="40407" y="69466"/>
                  <a:pt x="38212" y="66154"/>
                </a:cubicBezTo>
                <a:lnTo>
                  <a:pt x="8706" y="21915"/>
                </a:lnTo>
                <a:cubicBezTo>
                  <a:pt x="7144" y="19571"/>
                  <a:pt x="7441" y="16408"/>
                  <a:pt x="9451" y="14399"/>
                </a:cubicBezTo>
                <a:lnTo>
                  <a:pt x="26343" y="-2493"/>
                </a:lnTo>
                <a:cubicBezTo>
                  <a:pt x="28352" y="-4502"/>
                  <a:pt x="31477" y="-4800"/>
                  <a:pt x="33858" y="-3237"/>
                </a:cubicBezTo>
                <a:lnTo>
                  <a:pt x="78098" y="26231"/>
                </a:lnTo>
                <a:cubicBezTo>
                  <a:pt x="81409" y="28426"/>
                  <a:pt x="83381" y="32147"/>
                  <a:pt x="83381" y="36128"/>
                </a:cubicBezTo>
                <a:close/>
                <a:moveTo>
                  <a:pt x="80218" y="110356"/>
                </a:moveTo>
                <a:cubicBezTo>
                  <a:pt x="77874" y="124123"/>
                  <a:pt x="81111" y="138671"/>
                  <a:pt x="90041" y="150316"/>
                </a:cubicBezTo>
                <a:lnTo>
                  <a:pt x="54694" y="185626"/>
                </a:lnTo>
                <a:cubicBezTo>
                  <a:pt x="44239" y="196081"/>
                  <a:pt x="27273" y="196081"/>
                  <a:pt x="16818" y="185626"/>
                </a:cubicBezTo>
                <a:cubicBezTo>
                  <a:pt x="6362" y="175171"/>
                  <a:pt x="6362" y="158204"/>
                  <a:pt x="16818" y="147749"/>
                </a:cubicBezTo>
                <a:lnTo>
                  <a:pt x="67196" y="97371"/>
                </a:lnTo>
                <a:lnTo>
                  <a:pt x="80218" y="110393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5" name="Text 32"/>
          <p:cNvSpPr/>
          <p:nvPr/>
        </p:nvSpPr>
        <p:spPr>
          <a:xfrm>
            <a:off x="5026918" y="1955109"/>
            <a:ext cx="1819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Tools &amp; Frameworks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4455584" y="248823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7" name="Shape 34"/>
          <p:cNvSpPr/>
          <p:nvPr/>
        </p:nvSpPr>
        <p:spPr>
          <a:xfrm>
            <a:off x="4547328" y="2573899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8" name="Text 35"/>
          <p:cNvSpPr/>
          <p:nvPr/>
        </p:nvSpPr>
        <p:spPr>
          <a:xfrm>
            <a:off x="4874617" y="2469226"/>
            <a:ext cx="2733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scikit-learn Pipelines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4874617" y="2697919"/>
            <a:ext cx="2724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Composing preprocessing and modeling steps</a:t>
            </a:r>
            <a:endParaRPr lang="en-US" sz="1600" dirty="0"/>
          </a:p>
        </p:txBody>
      </p:sp>
      <p:sp>
        <p:nvSpPr>
          <p:cNvPr id="40" name="Shape 37"/>
          <p:cNvSpPr/>
          <p:nvPr/>
        </p:nvSpPr>
        <p:spPr>
          <a:xfrm>
            <a:off x="4455584" y="302154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1" name="Shape 38"/>
          <p:cNvSpPr/>
          <p:nvPr/>
        </p:nvSpPr>
        <p:spPr>
          <a:xfrm>
            <a:off x="4547328" y="3107196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2" name="Text 39"/>
          <p:cNvSpPr/>
          <p:nvPr/>
        </p:nvSpPr>
        <p:spPr>
          <a:xfrm>
            <a:off x="4874617" y="3002524"/>
            <a:ext cx="2933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XGBoost</a:t>
            </a:r>
            <a:endParaRPr lang="en-US" sz="1600" dirty="0"/>
          </a:p>
        </p:txBody>
      </p:sp>
      <p:sp>
        <p:nvSpPr>
          <p:cNvPr id="43" name="Text 40"/>
          <p:cNvSpPr/>
          <p:nvPr/>
        </p:nvSpPr>
        <p:spPr>
          <a:xfrm>
            <a:off x="4874617" y="3231226"/>
            <a:ext cx="29241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Advanced gradient boosting with custom objectives</a:t>
            </a:r>
            <a:endParaRPr lang="en-US" sz="1600" dirty="0"/>
          </a:p>
        </p:txBody>
      </p:sp>
      <p:sp>
        <p:nvSpPr>
          <p:cNvPr id="44" name="Shape 41"/>
          <p:cNvSpPr/>
          <p:nvPr/>
        </p:nvSpPr>
        <p:spPr>
          <a:xfrm>
            <a:off x="4455584" y="374517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5" name="Shape 42"/>
          <p:cNvSpPr/>
          <p:nvPr/>
        </p:nvSpPr>
        <p:spPr>
          <a:xfrm>
            <a:off x="4547328" y="3830836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6" name="Text 43"/>
          <p:cNvSpPr/>
          <p:nvPr/>
        </p:nvSpPr>
        <p:spPr>
          <a:xfrm>
            <a:off x="4874617" y="3726163"/>
            <a:ext cx="2305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MLflow</a:t>
            </a:r>
            <a:endParaRPr lang="en-US" sz="1600" dirty="0"/>
          </a:p>
        </p:txBody>
      </p:sp>
      <p:sp>
        <p:nvSpPr>
          <p:cNvPr id="47" name="Text 44"/>
          <p:cNvSpPr/>
          <p:nvPr/>
        </p:nvSpPr>
        <p:spPr>
          <a:xfrm>
            <a:off x="4874617" y="3954856"/>
            <a:ext cx="22955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Industry-standard experiment tracking</a:t>
            </a:r>
            <a:endParaRPr lang="en-US" sz="1600" dirty="0"/>
          </a:p>
        </p:txBody>
      </p:sp>
      <p:sp>
        <p:nvSpPr>
          <p:cNvPr id="48" name="Shape 45"/>
          <p:cNvSpPr/>
          <p:nvPr/>
        </p:nvSpPr>
        <p:spPr>
          <a:xfrm>
            <a:off x="4455584" y="427847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9" name="Shape 46"/>
          <p:cNvSpPr/>
          <p:nvPr/>
        </p:nvSpPr>
        <p:spPr>
          <a:xfrm>
            <a:off x="4547328" y="4364134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0" name="Text 47"/>
          <p:cNvSpPr/>
          <p:nvPr/>
        </p:nvSpPr>
        <p:spPr>
          <a:xfrm>
            <a:off x="4874617" y="4259461"/>
            <a:ext cx="2266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Hugging Face Hub</a:t>
            </a:r>
            <a:endParaRPr lang="en-US" sz="1600" dirty="0"/>
          </a:p>
        </p:txBody>
      </p:sp>
      <p:sp>
        <p:nvSpPr>
          <p:cNvPr id="51" name="Text 48"/>
          <p:cNvSpPr/>
          <p:nvPr/>
        </p:nvSpPr>
        <p:spPr>
          <a:xfrm>
            <a:off x="4874617" y="4488163"/>
            <a:ext cx="2257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Modern model registry and versioning</a:t>
            </a:r>
            <a:endParaRPr lang="en-US" sz="1600" dirty="0"/>
          </a:p>
        </p:txBody>
      </p:sp>
      <p:sp>
        <p:nvSpPr>
          <p:cNvPr id="52" name="Shape 49"/>
          <p:cNvSpPr/>
          <p:nvPr/>
        </p:nvSpPr>
        <p:spPr>
          <a:xfrm>
            <a:off x="4455584" y="481178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3" name="Shape 50"/>
          <p:cNvSpPr/>
          <p:nvPr/>
        </p:nvSpPr>
        <p:spPr>
          <a:xfrm>
            <a:off x="4547328" y="4897441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4" name="Text 51"/>
          <p:cNvSpPr/>
          <p:nvPr/>
        </p:nvSpPr>
        <p:spPr>
          <a:xfrm>
            <a:off x="4874617" y="4792759"/>
            <a:ext cx="2190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Streamlit</a:t>
            </a:r>
            <a:endParaRPr lang="en-US" sz="1600" dirty="0"/>
          </a:p>
        </p:txBody>
      </p:sp>
      <p:sp>
        <p:nvSpPr>
          <p:cNvPr id="55" name="Text 52"/>
          <p:cNvSpPr/>
          <p:nvPr/>
        </p:nvSpPr>
        <p:spPr>
          <a:xfrm>
            <a:off x="4874617" y="5021461"/>
            <a:ext cx="2181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Rapid prototyping of ML applications</a:t>
            </a:r>
            <a:endParaRPr lang="en-US" sz="1600" dirty="0"/>
          </a:p>
        </p:txBody>
      </p:sp>
      <p:sp>
        <p:nvSpPr>
          <p:cNvPr id="56" name="Shape 53"/>
          <p:cNvSpPr/>
          <p:nvPr/>
        </p:nvSpPr>
        <p:spPr>
          <a:xfrm>
            <a:off x="8133292" y="1664065"/>
            <a:ext cx="3668183" cy="3934883"/>
          </a:xfrm>
          <a:custGeom>
            <a:avLst/>
            <a:gdLst/>
            <a:ahLst/>
            <a:cxnLst/>
            <a:rect l="l" t="t" r="r" b="b"/>
            <a:pathLst>
              <a:path w="3668183" h="3934883">
                <a:moveTo>
                  <a:pt x="114301" y="0"/>
                </a:moveTo>
                <a:lnTo>
                  <a:pt x="3553883" y="0"/>
                </a:lnTo>
                <a:cubicBezTo>
                  <a:pt x="3617009" y="0"/>
                  <a:pt x="3668183" y="51174"/>
                  <a:pt x="3668183" y="114301"/>
                </a:cubicBezTo>
                <a:lnTo>
                  <a:pt x="3668183" y="3820583"/>
                </a:lnTo>
                <a:cubicBezTo>
                  <a:pt x="3668183" y="3883709"/>
                  <a:pt x="3617009" y="3934883"/>
                  <a:pt x="3553883" y="3934883"/>
                </a:cubicBezTo>
                <a:lnTo>
                  <a:pt x="114301" y="3934883"/>
                </a:lnTo>
                <a:cubicBezTo>
                  <a:pt x="51174" y="3934883"/>
                  <a:pt x="0" y="3883709"/>
                  <a:pt x="0" y="3820583"/>
                </a:cubicBezTo>
                <a:lnTo>
                  <a:pt x="0" y="114301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5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7" name="Shape 54"/>
          <p:cNvSpPr/>
          <p:nvPr/>
        </p:nvSpPr>
        <p:spPr>
          <a:xfrm>
            <a:off x="8334375" y="1865150"/>
            <a:ext cx="448733" cy="448733"/>
          </a:xfrm>
          <a:custGeom>
            <a:avLst/>
            <a:gdLst/>
            <a:ahLst/>
            <a:cxnLst/>
            <a:rect l="l" t="t" r="r" b="b"/>
            <a:pathLst>
              <a:path w="448733" h="448733">
                <a:moveTo>
                  <a:pt x="114301" y="0"/>
                </a:moveTo>
                <a:lnTo>
                  <a:pt x="334432" y="0"/>
                </a:lnTo>
                <a:cubicBezTo>
                  <a:pt x="397559" y="0"/>
                  <a:pt x="448733" y="51174"/>
                  <a:pt x="448733" y="114301"/>
                </a:cubicBezTo>
                <a:lnTo>
                  <a:pt x="448733" y="334432"/>
                </a:lnTo>
                <a:cubicBezTo>
                  <a:pt x="448733" y="397559"/>
                  <a:pt x="397559" y="448733"/>
                  <a:pt x="334432" y="448733"/>
                </a:cubicBezTo>
                <a:lnTo>
                  <a:pt x="114301" y="448733"/>
                </a:lnTo>
                <a:cubicBezTo>
                  <a:pt x="51217" y="448733"/>
                  <a:pt x="0" y="397517"/>
                  <a:pt x="0" y="334432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8" name="Shape 55"/>
          <p:cNvSpPr/>
          <p:nvPr/>
        </p:nvSpPr>
        <p:spPr>
          <a:xfrm>
            <a:off x="8474274" y="1993143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91492" y="-9637"/>
                </a:moveTo>
                <a:cubicBezTo>
                  <a:pt x="86506" y="-12688"/>
                  <a:pt x="80218" y="-12688"/>
                  <a:pt x="75233" y="-9637"/>
                </a:cubicBezTo>
                <a:cubicBezTo>
                  <a:pt x="66154" y="-4093"/>
                  <a:pt x="60536" y="-2604"/>
                  <a:pt x="49895" y="-2828"/>
                </a:cubicBezTo>
                <a:cubicBezTo>
                  <a:pt x="44053" y="-2977"/>
                  <a:pt x="38621" y="186"/>
                  <a:pt x="35793" y="5321"/>
                </a:cubicBezTo>
                <a:cubicBezTo>
                  <a:pt x="30696" y="14660"/>
                  <a:pt x="26566" y="18790"/>
                  <a:pt x="17227" y="23887"/>
                </a:cubicBezTo>
                <a:cubicBezTo>
                  <a:pt x="12092" y="26677"/>
                  <a:pt x="8967" y="32147"/>
                  <a:pt x="9079" y="37988"/>
                </a:cubicBezTo>
                <a:cubicBezTo>
                  <a:pt x="9339" y="48630"/>
                  <a:pt x="7813" y="54248"/>
                  <a:pt x="2270" y="63326"/>
                </a:cubicBezTo>
                <a:cubicBezTo>
                  <a:pt x="-781" y="68312"/>
                  <a:pt x="-781" y="74600"/>
                  <a:pt x="2270" y="79586"/>
                </a:cubicBezTo>
                <a:cubicBezTo>
                  <a:pt x="7813" y="88664"/>
                  <a:pt x="9302" y="94283"/>
                  <a:pt x="9079" y="104924"/>
                </a:cubicBezTo>
                <a:cubicBezTo>
                  <a:pt x="8930" y="110765"/>
                  <a:pt x="12092" y="116198"/>
                  <a:pt x="17227" y="119025"/>
                </a:cubicBezTo>
                <a:cubicBezTo>
                  <a:pt x="25450" y="123527"/>
                  <a:pt x="29617" y="127248"/>
                  <a:pt x="34007" y="134466"/>
                </a:cubicBezTo>
                <a:lnTo>
                  <a:pt x="15887" y="170594"/>
                </a:lnTo>
                <a:cubicBezTo>
                  <a:pt x="13692" y="175022"/>
                  <a:pt x="15478" y="180380"/>
                  <a:pt x="19869" y="182575"/>
                </a:cubicBezTo>
                <a:lnTo>
                  <a:pt x="51867" y="198574"/>
                </a:lnTo>
                <a:cubicBezTo>
                  <a:pt x="56145" y="200695"/>
                  <a:pt x="61354" y="199095"/>
                  <a:pt x="63661" y="194928"/>
                </a:cubicBezTo>
                <a:lnTo>
                  <a:pt x="83307" y="159544"/>
                </a:lnTo>
                <a:lnTo>
                  <a:pt x="102952" y="194928"/>
                </a:lnTo>
                <a:cubicBezTo>
                  <a:pt x="105259" y="199095"/>
                  <a:pt x="110468" y="200732"/>
                  <a:pt x="114746" y="198574"/>
                </a:cubicBezTo>
                <a:lnTo>
                  <a:pt x="146745" y="182575"/>
                </a:lnTo>
                <a:cubicBezTo>
                  <a:pt x="151172" y="180380"/>
                  <a:pt x="152958" y="175022"/>
                  <a:pt x="150726" y="170594"/>
                </a:cubicBezTo>
                <a:lnTo>
                  <a:pt x="132643" y="134429"/>
                </a:lnTo>
                <a:cubicBezTo>
                  <a:pt x="136996" y="127211"/>
                  <a:pt x="141201" y="123490"/>
                  <a:pt x="149423" y="118988"/>
                </a:cubicBezTo>
                <a:cubicBezTo>
                  <a:pt x="154558" y="116198"/>
                  <a:pt x="157683" y="110728"/>
                  <a:pt x="157572" y="104887"/>
                </a:cubicBezTo>
                <a:cubicBezTo>
                  <a:pt x="157311" y="94245"/>
                  <a:pt x="158837" y="88627"/>
                  <a:pt x="164381" y="79549"/>
                </a:cubicBezTo>
                <a:cubicBezTo>
                  <a:pt x="167432" y="74563"/>
                  <a:pt x="167432" y="68275"/>
                  <a:pt x="164381" y="63289"/>
                </a:cubicBezTo>
                <a:cubicBezTo>
                  <a:pt x="158837" y="54211"/>
                  <a:pt x="157349" y="48592"/>
                  <a:pt x="157572" y="37951"/>
                </a:cubicBezTo>
                <a:cubicBezTo>
                  <a:pt x="157721" y="32110"/>
                  <a:pt x="154558" y="26677"/>
                  <a:pt x="149423" y="23850"/>
                </a:cubicBezTo>
                <a:cubicBezTo>
                  <a:pt x="140084" y="18752"/>
                  <a:pt x="135954" y="14622"/>
                  <a:pt x="130857" y="5283"/>
                </a:cubicBezTo>
                <a:cubicBezTo>
                  <a:pt x="128067" y="149"/>
                  <a:pt x="122597" y="-2977"/>
                  <a:pt x="116756" y="-2865"/>
                </a:cubicBezTo>
                <a:cubicBezTo>
                  <a:pt x="106114" y="-2604"/>
                  <a:pt x="100496" y="-4130"/>
                  <a:pt x="91418" y="-9674"/>
                </a:cubicBezTo>
                <a:close/>
                <a:moveTo>
                  <a:pt x="83344" y="35719"/>
                </a:moveTo>
                <a:cubicBezTo>
                  <a:pt x="103057" y="35719"/>
                  <a:pt x="119063" y="51724"/>
                  <a:pt x="119063" y="71438"/>
                </a:cubicBezTo>
                <a:cubicBezTo>
                  <a:pt x="119063" y="91151"/>
                  <a:pt x="103057" y="107156"/>
                  <a:pt x="83344" y="107156"/>
                </a:cubicBezTo>
                <a:cubicBezTo>
                  <a:pt x="63630" y="107156"/>
                  <a:pt x="47625" y="91151"/>
                  <a:pt x="47625" y="71438"/>
                </a:cubicBezTo>
                <a:cubicBezTo>
                  <a:pt x="47625" y="51724"/>
                  <a:pt x="63630" y="35719"/>
                  <a:pt x="83344" y="35719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9" name="Text 56"/>
          <p:cNvSpPr/>
          <p:nvPr/>
        </p:nvSpPr>
        <p:spPr>
          <a:xfrm>
            <a:off x="8900418" y="1955109"/>
            <a:ext cx="1295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Best Practices</a:t>
            </a:r>
            <a:endParaRPr lang="en-US" sz="1600" dirty="0"/>
          </a:p>
        </p:txBody>
      </p:sp>
      <p:sp>
        <p:nvSpPr>
          <p:cNvPr id="60" name="Shape 57"/>
          <p:cNvSpPr/>
          <p:nvPr/>
        </p:nvSpPr>
        <p:spPr>
          <a:xfrm>
            <a:off x="8329083" y="248823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1" name="Shape 58"/>
          <p:cNvSpPr/>
          <p:nvPr/>
        </p:nvSpPr>
        <p:spPr>
          <a:xfrm>
            <a:off x="8420828" y="2573899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2" name="Text 59"/>
          <p:cNvSpPr/>
          <p:nvPr/>
        </p:nvSpPr>
        <p:spPr>
          <a:xfrm>
            <a:off x="8748118" y="2469226"/>
            <a:ext cx="2457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Reproducibility</a:t>
            </a:r>
            <a:endParaRPr lang="en-US" sz="1600" dirty="0"/>
          </a:p>
        </p:txBody>
      </p:sp>
      <p:sp>
        <p:nvSpPr>
          <p:cNvPr id="63" name="Text 60"/>
          <p:cNvSpPr/>
          <p:nvPr/>
        </p:nvSpPr>
        <p:spPr>
          <a:xfrm>
            <a:off x="8748118" y="2697919"/>
            <a:ext cx="2447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 experiments tracked and reproducible</a:t>
            </a:r>
            <a:endParaRPr lang="en-US" sz="1600" dirty="0"/>
          </a:p>
        </p:txBody>
      </p:sp>
      <p:sp>
        <p:nvSpPr>
          <p:cNvPr id="64" name="Shape 61"/>
          <p:cNvSpPr/>
          <p:nvPr/>
        </p:nvSpPr>
        <p:spPr>
          <a:xfrm>
            <a:off x="8329083" y="302154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5" name="Shape 62"/>
          <p:cNvSpPr/>
          <p:nvPr/>
        </p:nvSpPr>
        <p:spPr>
          <a:xfrm>
            <a:off x="8420828" y="3107196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6" name="Text 63"/>
          <p:cNvSpPr/>
          <p:nvPr/>
        </p:nvSpPr>
        <p:spPr>
          <a:xfrm>
            <a:off x="8748118" y="3002524"/>
            <a:ext cx="2257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Code Organization</a:t>
            </a:r>
            <a:endParaRPr lang="en-US" sz="1600" dirty="0"/>
          </a:p>
        </p:txBody>
      </p:sp>
      <p:sp>
        <p:nvSpPr>
          <p:cNvPr id="67" name="Text 64"/>
          <p:cNvSpPr/>
          <p:nvPr/>
        </p:nvSpPr>
        <p:spPr>
          <a:xfrm>
            <a:off x="8748118" y="3231226"/>
            <a:ext cx="2247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Modular, well-documented codebase</a:t>
            </a:r>
            <a:endParaRPr lang="en-US" sz="1600" dirty="0"/>
          </a:p>
        </p:txBody>
      </p:sp>
      <p:sp>
        <p:nvSpPr>
          <p:cNvPr id="68" name="Shape 65"/>
          <p:cNvSpPr/>
          <p:nvPr/>
        </p:nvSpPr>
        <p:spPr>
          <a:xfrm>
            <a:off x="8329083" y="355484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9" name="Shape 66"/>
          <p:cNvSpPr/>
          <p:nvPr/>
        </p:nvSpPr>
        <p:spPr>
          <a:xfrm>
            <a:off x="8420828" y="364050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70" name="Text 67"/>
          <p:cNvSpPr/>
          <p:nvPr/>
        </p:nvSpPr>
        <p:spPr>
          <a:xfrm>
            <a:off x="8748118" y="3535821"/>
            <a:ext cx="2305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Error Handling</a:t>
            </a:r>
            <a:endParaRPr lang="en-US" sz="1600" dirty="0"/>
          </a:p>
        </p:txBody>
      </p:sp>
      <p:sp>
        <p:nvSpPr>
          <p:cNvPr id="71" name="Text 68"/>
          <p:cNvSpPr/>
          <p:nvPr/>
        </p:nvSpPr>
        <p:spPr>
          <a:xfrm>
            <a:off x="8748118" y="3764524"/>
            <a:ext cx="22955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Robust application with graceful errors</a:t>
            </a:r>
            <a:endParaRPr lang="en-US" sz="1600" dirty="0"/>
          </a:p>
        </p:txBody>
      </p:sp>
      <p:sp>
        <p:nvSpPr>
          <p:cNvPr id="72" name="Shape 69"/>
          <p:cNvSpPr/>
          <p:nvPr/>
        </p:nvSpPr>
        <p:spPr>
          <a:xfrm>
            <a:off x="8329083" y="408814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73" name="Shape 70"/>
          <p:cNvSpPr/>
          <p:nvPr/>
        </p:nvSpPr>
        <p:spPr>
          <a:xfrm>
            <a:off x="8420828" y="4173801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74" name="Text 71"/>
          <p:cNvSpPr/>
          <p:nvPr/>
        </p:nvSpPr>
        <p:spPr>
          <a:xfrm>
            <a:off x="8748118" y="4069128"/>
            <a:ext cx="1905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Version Control</a:t>
            </a:r>
            <a:endParaRPr lang="en-US" sz="1600" dirty="0"/>
          </a:p>
        </p:txBody>
      </p:sp>
      <p:sp>
        <p:nvSpPr>
          <p:cNvPr id="75" name="Text 72"/>
          <p:cNvSpPr/>
          <p:nvPr/>
        </p:nvSpPr>
        <p:spPr>
          <a:xfrm>
            <a:off x="8748118" y="4297821"/>
            <a:ext cx="1895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 for code, HF Hub for models</a:t>
            </a:r>
            <a:endParaRPr lang="en-US" sz="1600" dirty="0"/>
          </a:p>
        </p:txBody>
      </p:sp>
      <p:sp>
        <p:nvSpPr>
          <p:cNvPr id="76" name="Shape 73"/>
          <p:cNvSpPr/>
          <p:nvPr/>
        </p:nvSpPr>
        <p:spPr>
          <a:xfrm>
            <a:off x="386292" y="5760810"/>
            <a:ext cx="11421533" cy="886883"/>
          </a:xfrm>
          <a:custGeom>
            <a:avLst/>
            <a:gdLst/>
            <a:ahLst/>
            <a:cxnLst/>
            <a:rect l="l" t="t" r="r" b="b"/>
            <a:pathLst>
              <a:path w="11421533" h="886883">
                <a:moveTo>
                  <a:pt x="114302" y="0"/>
                </a:moveTo>
                <a:lnTo>
                  <a:pt x="11307232" y="0"/>
                </a:lnTo>
                <a:cubicBezTo>
                  <a:pt x="11370359" y="0"/>
                  <a:pt x="11421533" y="51175"/>
                  <a:pt x="11421533" y="114302"/>
                </a:cubicBezTo>
                <a:lnTo>
                  <a:pt x="11421533" y="772582"/>
                </a:lnTo>
                <a:cubicBezTo>
                  <a:pt x="11421533" y="835709"/>
                  <a:pt x="11370359" y="886883"/>
                  <a:pt x="11307232" y="886883"/>
                </a:cubicBezTo>
                <a:lnTo>
                  <a:pt x="114302" y="886883"/>
                </a:lnTo>
                <a:cubicBezTo>
                  <a:pt x="51217" y="886883"/>
                  <a:pt x="0" y="835667"/>
                  <a:pt x="0" y="772582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30000"/>
                </a:srgbClr>
              </a:gs>
              <a:gs pos="100000">
                <a:srgbClr val="E07A5F">
                  <a:alpha val="10000"/>
                </a:srgbClr>
              </a:gs>
            </a:gsLst>
            <a:lin ang="0" scaled="1"/>
          </a:gra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7" name="Shape 74"/>
          <p:cNvSpPr/>
          <p:nvPr/>
        </p:nvSpPr>
        <p:spPr>
          <a:xfrm>
            <a:off x="586747" y="6032497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96642" y="0"/>
                </a:moveTo>
                <a:lnTo>
                  <a:pt x="246660" y="0"/>
                </a:lnTo>
                <a:cubicBezTo>
                  <a:pt x="264408" y="0"/>
                  <a:pt x="278874" y="14600"/>
                  <a:pt x="278204" y="32281"/>
                </a:cubicBezTo>
                <a:cubicBezTo>
                  <a:pt x="278070" y="35830"/>
                  <a:pt x="277937" y="39380"/>
                  <a:pt x="277736" y="42863"/>
                </a:cubicBezTo>
                <a:lnTo>
                  <a:pt x="310954" y="42863"/>
                </a:lnTo>
                <a:cubicBezTo>
                  <a:pt x="328434" y="42863"/>
                  <a:pt x="343838" y="57329"/>
                  <a:pt x="342498" y="76215"/>
                </a:cubicBezTo>
                <a:cubicBezTo>
                  <a:pt x="337475" y="145666"/>
                  <a:pt x="301980" y="183840"/>
                  <a:pt x="263470" y="203798"/>
                </a:cubicBezTo>
                <a:cubicBezTo>
                  <a:pt x="252889" y="209290"/>
                  <a:pt x="242106" y="213375"/>
                  <a:pt x="231859" y="216389"/>
                </a:cubicBezTo>
                <a:cubicBezTo>
                  <a:pt x="218331" y="235543"/>
                  <a:pt x="204267" y="245656"/>
                  <a:pt x="193082" y="251080"/>
                </a:cubicBezTo>
                <a:lnTo>
                  <a:pt x="193082" y="300038"/>
                </a:lnTo>
                <a:lnTo>
                  <a:pt x="235945" y="300038"/>
                </a:lnTo>
                <a:cubicBezTo>
                  <a:pt x="247799" y="300038"/>
                  <a:pt x="257376" y="309615"/>
                  <a:pt x="257376" y="321469"/>
                </a:cubicBezTo>
                <a:cubicBezTo>
                  <a:pt x="257376" y="333323"/>
                  <a:pt x="247799" y="342900"/>
                  <a:pt x="235945" y="342900"/>
                </a:cubicBezTo>
                <a:lnTo>
                  <a:pt x="107357" y="342900"/>
                </a:lnTo>
                <a:cubicBezTo>
                  <a:pt x="95503" y="342900"/>
                  <a:pt x="85926" y="333323"/>
                  <a:pt x="85926" y="321469"/>
                </a:cubicBezTo>
                <a:cubicBezTo>
                  <a:pt x="85926" y="309615"/>
                  <a:pt x="95503" y="300038"/>
                  <a:pt x="107357" y="300038"/>
                </a:cubicBezTo>
                <a:lnTo>
                  <a:pt x="150220" y="300038"/>
                </a:lnTo>
                <a:lnTo>
                  <a:pt x="150220" y="251080"/>
                </a:lnTo>
                <a:cubicBezTo>
                  <a:pt x="139504" y="245924"/>
                  <a:pt x="126176" y="236347"/>
                  <a:pt x="113184" y="218733"/>
                </a:cubicBezTo>
                <a:cubicBezTo>
                  <a:pt x="100861" y="215518"/>
                  <a:pt x="87466" y="210629"/>
                  <a:pt x="74407" y="203262"/>
                </a:cubicBezTo>
                <a:cubicBezTo>
                  <a:pt x="38174" y="182969"/>
                  <a:pt x="5492" y="144728"/>
                  <a:pt x="804" y="76081"/>
                </a:cubicBezTo>
                <a:cubicBezTo>
                  <a:pt x="-469" y="57262"/>
                  <a:pt x="14868" y="42796"/>
                  <a:pt x="32348" y="42796"/>
                </a:cubicBezTo>
                <a:lnTo>
                  <a:pt x="65566" y="42796"/>
                </a:lnTo>
                <a:cubicBezTo>
                  <a:pt x="65365" y="39313"/>
                  <a:pt x="65231" y="35830"/>
                  <a:pt x="65097" y="32214"/>
                </a:cubicBezTo>
                <a:cubicBezTo>
                  <a:pt x="64428" y="14466"/>
                  <a:pt x="78894" y="-67"/>
                  <a:pt x="96642" y="-67"/>
                </a:cubicBezTo>
                <a:close/>
                <a:moveTo>
                  <a:pt x="67977" y="75009"/>
                </a:moveTo>
                <a:lnTo>
                  <a:pt x="32884" y="75009"/>
                </a:lnTo>
                <a:cubicBezTo>
                  <a:pt x="37036" y="131735"/>
                  <a:pt x="63088" y="160132"/>
                  <a:pt x="89944" y="175200"/>
                </a:cubicBezTo>
                <a:cubicBezTo>
                  <a:pt x="80300" y="150220"/>
                  <a:pt x="72330" y="117604"/>
                  <a:pt x="67977" y="75009"/>
                </a:cubicBezTo>
                <a:close/>
                <a:moveTo>
                  <a:pt x="254496" y="171986"/>
                </a:moveTo>
                <a:cubicBezTo>
                  <a:pt x="281620" y="156046"/>
                  <a:pt x="306132" y="127717"/>
                  <a:pt x="310284" y="75009"/>
                </a:cubicBezTo>
                <a:lnTo>
                  <a:pt x="275258" y="75009"/>
                </a:lnTo>
                <a:cubicBezTo>
                  <a:pt x="271105" y="115796"/>
                  <a:pt x="263604" y="147474"/>
                  <a:pt x="254496" y="171986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78" name="Text 75"/>
          <p:cNvSpPr/>
          <p:nvPr/>
        </p:nvSpPr>
        <p:spPr>
          <a:xfrm>
            <a:off x="1124645" y="5937414"/>
            <a:ext cx="5105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Project Impact</a:t>
            </a:r>
            <a:endParaRPr lang="en-US" sz="1600" dirty="0"/>
          </a:p>
        </p:txBody>
      </p:sp>
      <p:sp>
        <p:nvSpPr>
          <p:cNvPr id="79" name="Text 76"/>
          <p:cNvSpPr/>
          <p:nvPr/>
        </p:nvSpPr>
        <p:spPr>
          <a:xfrm>
            <a:off x="1124645" y="6242019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Complete end-to-end ML pipeline from raw data to production deployment</a:t>
            </a:r>
            <a:endParaRPr lang="en-US" sz="1600" dirty="0"/>
          </a:p>
        </p:txBody>
      </p:sp>
      <p:sp>
        <p:nvSpPr>
          <p:cNvPr id="80" name="Text 77"/>
          <p:cNvSpPr/>
          <p:nvPr/>
        </p:nvSpPr>
        <p:spPr>
          <a:xfrm>
            <a:off x="7297473" y="5918402"/>
            <a:ext cx="12954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40.53%</a:t>
            </a:r>
            <a:endParaRPr lang="en-US" sz="1600" dirty="0"/>
          </a:p>
        </p:txBody>
      </p:sp>
      <p:sp>
        <p:nvSpPr>
          <p:cNvPr id="81" name="Text 78"/>
          <p:cNvSpPr/>
          <p:nvPr/>
        </p:nvSpPr>
        <p:spPr>
          <a:xfrm>
            <a:off x="7349861" y="6299402"/>
            <a:ext cx="119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Lowest MAPE</a:t>
            </a:r>
            <a:endParaRPr lang="en-US" sz="1600" dirty="0"/>
          </a:p>
        </p:txBody>
      </p:sp>
      <p:sp>
        <p:nvSpPr>
          <p:cNvPr id="82" name="Shape 79"/>
          <p:cNvSpPr/>
          <p:nvPr/>
        </p:nvSpPr>
        <p:spPr>
          <a:xfrm>
            <a:off x="8813436" y="5975449"/>
            <a:ext cx="9525" cy="457200"/>
          </a:xfrm>
          <a:custGeom>
            <a:avLst/>
            <a:gdLst/>
            <a:ahLst/>
            <a:cxnLst/>
            <a:rect l="l" t="t" r="r" b="b"/>
            <a:pathLst>
              <a:path w="9525" h="457200">
                <a:moveTo>
                  <a:pt x="0" y="0"/>
                </a:moveTo>
                <a:lnTo>
                  <a:pt x="9525" y="0"/>
                </a:lnTo>
                <a:lnTo>
                  <a:pt x="952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8D99AE">
              <a:alpha val="3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3" name="Text 80"/>
          <p:cNvSpPr/>
          <p:nvPr/>
        </p:nvSpPr>
        <p:spPr>
          <a:xfrm>
            <a:off x="9041904" y="5918402"/>
            <a:ext cx="1238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</a:t>
            </a:r>
            <a:endParaRPr lang="en-US" sz="1600" dirty="0"/>
          </a:p>
        </p:txBody>
      </p:sp>
      <p:sp>
        <p:nvSpPr>
          <p:cNvPr id="84" name="Text 81"/>
          <p:cNvSpPr/>
          <p:nvPr/>
        </p:nvSpPr>
        <p:spPr>
          <a:xfrm>
            <a:off x="9094292" y="6299402"/>
            <a:ext cx="1133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Models Compared</a:t>
            </a:r>
            <a:endParaRPr lang="en-US" sz="1600" dirty="0"/>
          </a:p>
        </p:txBody>
      </p:sp>
      <p:sp>
        <p:nvSpPr>
          <p:cNvPr id="85" name="Shape 82"/>
          <p:cNvSpPr/>
          <p:nvPr/>
        </p:nvSpPr>
        <p:spPr>
          <a:xfrm>
            <a:off x="10499824" y="5975449"/>
            <a:ext cx="9525" cy="457200"/>
          </a:xfrm>
          <a:custGeom>
            <a:avLst/>
            <a:gdLst/>
            <a:ahLst/>
            <a:cxnLst/>
            <a:rect l="l" t="t" r="r" b="b"/>
            <a:pathLst>
              <a:path w="9525" h="457200">
                <a:moveTo>
                  <a:pt x="0" y="0"/>
                </a:moveTo>
                <a:lnTo>
                  <a:pt x="9525" y="0"/>
                </a:lnTo>
                <a:lnTo>
                  <a:pt x="952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8D99AE">
              <a:alpha val="3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6" name="Text 83"/>
          <p:cNvSpPr/>
          <p:nvPr/>
        </p:nvSpPr>
        <p:spPr>
          <a:xfrm>
            <a:off x="10728293" y="5918402"/>
            <a:ext cx="10096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100%</a:t>
            </a:r>
            <a:endParaRPr lang="en-US" sz="1600" dirty="0"/>
          </a:p>
        </p:txBody>
      </p:sp>
      <p:sp>
        <p:nvSpPr>
          <p:cNvPr id="87" name="Text 84"/>
          <p:cNvSpPr/>
          <p:nvPr/>
        </p:nvSpPr>
        <p:spPr>
          <a:xfrm>
            <a:off x="10780680" y="6299402"/>
            <a:ext cx="904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Reproducible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6292" y="386292"/>
            <a:ext cx="1401233" cy="353483"/>
          </a:xfrm>
          <a:custGeom>
            <a:avLst/>
            <a:gdLst/>
            <a:ahLst/>
            <a:cxnLst/>
            <a:rect l="l" t="t" r="r" b="b"/>
            <a:pathLst>
              <a:path w="1401233" h="353483">
                <a:moveTo>
                  <a:pt x="76200" y="0"/>
                </a:moveTo>
                <a:lnTo>
                  <a:pt x="1325033" y="0"/>
                </a:lnTo>
                <a:cubicBezTo>
                  <a:pt x="1367089" y="0"/>
                  <a:pt x="1401233" y="34144"/>
                  <a:pt x="1401233" y="76200"/>
                </a:cubicBezTo>
                <a:lnTo>
                  <a:pt x="1401233" y="277283"/>
                </a:lnTo>
                <a:cubicBezTo>
                  <a:pt x="1401233" y="319367"/>
                  <a:pt x="1367117" y="353483"/>
                  <a:pt x="1325033" y="353483"/>
                </a:cubicBezTo>
                <a:lnTo>
                  <a:pt x="76200" y="353483"/>
                </a:lnTo>
                <a:cubicBezTo>
                  <a:pt x="34116" y="353483"/>
                  <a:pt x="0" y="319367"/>
                  <a:pt x="0" y="277283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E07A5F">
              <a:alpha val="14902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Shape 1"/>
          <p:cNvSpPr/>
          <p:nvPr/>
        </p:nvSpPr>
        <p:spPr>
          <a:xfrm>
            <a:off x="558172" y="496094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2502" y="37505"/>
                </a:moveTo>
                <a:cubicBezTo>
                  <a:pt x="19401" y="37505"/>
                  <a:pt x="25003" y="31903"/>
                  <a:pt x="25003" y="25003"/>
                </a:cubicBezTo>
                <a:cubicBezTo>
                  <a:pt x="25003" y="18103"/>
                  <a:pt x="19401" y="12502"/>
                  <a:pt x="12502" y="12502"/>
                </a:cubicBezTo>
                <a:cubicBezTo>
                  <a:pt x="5602" y="12502"/>
                  <a:pt x="0" y="18103"/>
                  <a:pt x="0" y="25003"/>
                </a:cubicBezTo>
                <a:cubicBezTo>
                  <a:pt x="0" y="31903"/>
                  <a:pt x="5602" y="37505"/>
                  <a:pt x="12502" y="37505"/>
                </a:cubicBezTo>
                <a:close/>
                <a:moveTo>
                  <a:pt x="50006" y="16669"/>
                </a:moveTo>
                <a:cubicBezTo>
                  <a:pt x="45396" y="16669"/>
                  <a:pt x="41672" y="20393"/>
                  <a:pt x="41672" y="25003"/>
                </a:cubicBezTo>
                <a:cubicBezTo>
                  <a:pt x="41672" y="29613"/>
                  <a:pt x="45396" y="33337"/>
                  <a:pt x="50006" y="33337"/>
                </a:cubicBezTo>
                <a:lnTo>
                  <a:pt x="125016" y="33337"/>
                </a:lnTo>
                <a:cubicBezTo>
                  <a:pt x="129626" y="33337"/>
                  <a:pt x="133350" y="29613"/>
                  <a:pt x="133350" y="25003"/>
                </a:cubicBezTo>
                <a:cubicBezTo>
                  <a:pt x="133350" y="20393"/>
                  <a:pt x="129626" y="16669"/>
                  <a:pt x="125016" y="16669"/>
                </a:cubicBezTo>
                <a:lnTo>
                  <a:pt x="50006" y="16669"/>
                </a:lnTo>
                <a:close/>
                <a:moveTo>
                  <a:pt x="50006" y="58341"/>
                </a:moveTo>
                <a:cubicBezTo>
                  <a:pt x="45396" y="58341"/>
                  <a:pt x="41672" y="62065"/>
                  <a:pt x="41672" y="66675"/>
                </a:cubicBezTo>
                <a:cubicBezTo>
                  <a:pt x="41672" y="71285"/>
                  <a:pt x="45396" y="75009"/>
                  <a:pt x="50006" y="75009"/>
                </a:cubicBezTo>
                <a:lnTo>
                  <a:pt x="125016" y="75009"/>
                </a:lnTo>
                <a:cubicBezTo>
                  <a:pt x="129626" y="75009"/>
                  <a:pt x="133350" y="71285"/>
                  <a:pt x="133350" y="66675"/>
                </a:cubicBezTo>
                <a:cubicBezTo>
                  <a:pt x="133350" y="62065"/>
                  <a:pt x="129626" y="58341"/>
                  <a:pt x="125016" y="58341"/>
                </a:cubicBezTo>
                <a:lnTo>
                  <a:pt x="50006" y="58341"/>
                </a:lnTo>
                <a:close/>
                <a:moveTo>
                  <a:pt x="50006" y="100013"/>
                </a:moveTo>
                <a:cubicBezTo>
                  <a:pt x="45396" y="100013"/>
                  <a:pt x="41672" y="103737"/>
                  <a:pt x="41672" y="108347"/>
                </a:cubicBezTo>
                <a:cubicBezTo>
                  <a:pt x="41672" y="112957"/>
                  <a:pt x="45396" y="116681"/>
                  <a:pt x="50006" y="116681"/>
                </a:cubicBezTo>
                <a:lnTo>
                  <a:pt x="125016" y="116681"/>
                </a:lnTo>
                <a:cubicBezTo>
                  <a:pt x="129626" y="116681"/>
                  <a:pt x="133350" y="112957"/>
                  <a:pt x="133350" y="108347"/>
                </a:cubicBezTo>
                <a:cubicBezTo>
                  <a:pt x="133350" y="103737"/>
                  <a:pt x="129626" y="100013"/>
                  <a:pt x="125016" y="100013"/>
                </a:cubicBezTo>
                <a:lnTo>
                  <a:pt x="50006" y="100013"/>
                </a:lnTo>
                <a:close/>
                <a:moveTo>
                  <a:pt x="12502" y="120848"/>
                </a:moveTo>
                <a:cubicBezTo>
                  <a:pt x="19401" y="120848"/>
                  <a:pt x="25003" y="115247"/>
                  <a:pt x="25003" y="108347"/>
                </a:cubicBezTo>
                <a:cubicBezTo>
                  <a:pt x="25003" y="101447"/>
                  <a:pt x="19401" y="95845"/>
                  <a:pt x="12502" y="95845"/>
                </a:cubicBezTo>
                <a:cubicBezTo>
                  <a:pt x="5602" y="95845"/>
                  <a:pt x="0" y="101447"/>
                  <a:pt x="0" y="108347"/>
                </a:cubicBezTo>
                <a:cubicBezTo>
                  <a:pt x="0" y="115247"/>
                  <a:pt x="5602" y="120848"/>
                  <a:pt x="12502" y="120848"/>
                </a:cubicBezTo>
                <a:close/>
                <a:moveTo>
                  <a:pt x="25003" y="66675"/>
                </a:moveTo>
                <a:cubicBezTo>
                  <a:pt x="25003" y="59775"/>
                  <a:pt x="19401" y="54173"/>
                  <a:pt x="12502" y="54173"/>
                </a:cubicBezTo>
                <a:cubicBezTo>
                  <a:pt x="5602" y="54173"/>
                  <a:pt x="0" y="59775"/>
                  <a:pt x="0" y="66675"/>
                </a:cubicBezTo>
                <a:cubicBezTo>
                  <a:pt x="0" y="73575"/>
                  <a:pt x="5602" y="79177"/>
                  <a:pt x="12502" y="79177"/>
                </a:cubicBezTo>
                <a:cubicBezTo>
                  <a:pt x="19401" y="79177"/>
                  <a:pt x="25003" y="73575"/>
                  <a:pt x="25003" y="66675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" name="Text 2"/>
          <p:cNvSpPr/>
          <p:nvPr/>
        </p:nvSpPr>
        <p:spPr>
          <a:xfrm>
            <a:off x="786474" y="467651"/>
            <a:ext cx="914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Navigation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896937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Agenda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1468438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7" name="Shape 5"/>
          <p:cNvSpPr/>
          <p:nvPr/>
        </p:nvSpPr>
        <p:spPr>
          <a:xfrm>
            <a:off x="386292" y="1740297"/>
            <a:ext cx="5592233" cy="1239308"/>
          </a:xfrm>
          <a:custGeom>
            <a:avLst/>
            <a:gdLst/>
            <a:ahLst/>
            <a:cxnLst/>
            <a:rect l="l" t="t" r="r" b="b"/>
            <a:pathLst>
              <a:path w="5592233" h="1239308">
                <a:moveTo>
                  <a:pt x="114301" y="0"/>
                </a:moveTo>
                <a:lnTo>
                  <a:pt x="5477932" y="0"/>
                </a:lnTo>
                <a:cubicBezTo>
                  <a:pt x="5541059" y="0"/>
                  <a:pt x="5592233" y="51174"/>
                  <a:pt x="5592233" y="114301"/>
                </a:cubicBezTo>
                <a:lnTo>
                  <a:pt x="5592233" y="1125007"/>
                </a:lnTo>
                <a:cubicBezTo>
                  <a:pt x="5592233" y="1188134"/>
                  <a:pt x="5541059" y="1239308"/>
                  <a:pt x="5477932" y="1239308"/>
                </a:cubicBezTo>
                <a:lnTo>
                  <a:pt x="114301" y="1239308"/>
                </a:lnTo>
                <a:cubicBezTo>
                  <a:pt x="51174" y="1239308"/>
                  <a:pt x="0" y="1188134"/>
                  <a:pt x="0" y="1125007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30000"/>
                </a:srgbClr>
              </a:gs>
              <a:gs pos="100000">
                <a:srgbClr val="4A5C6A">
                  <a:alpha val="10000"/>
                </a:srgbClr>
              </a:gs>
            </a:gsLst>
            <a:lin ang="2700000" scaled="1"/>
          </a:gra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" name="Shape 6"/>
          <p:cNvSpPr/>
          <p:nvPr/>
        </p:nvSpPr>
        <p:spPr>
          <a:xfrm>
            <a:off x="587375" y="1941380"/>
            <a:ext cx="524933" cy="524933"/>
          </a:xfrm>
          <a:custGeom>
            <a:avLst/>
            <a:gdLst/>
            <a:ahLst/>
            <a:cxnLst/>
            <a:rect l="l" t="t" r="r" b="b"/>
            <a:pathLst>
              <a:path w="524933" h="524933">
                <a:moveTo>
                  <a:pt x="114299" y="0"/>
                </a:moveTo>
                <a:lnTo>
                  <a:pt x="410634" y="0"/>
                </a:lnTo>
                <a:cubicBezTo>
                  <a:pt x="473718" y="0"/>
                  <a:pt x="524933" y="51216"/>
                  <a:pt x="524933" y="114299"/>
                </a:cubicBezTo>
                <a:lnTo>
                  <a:pt x="524933" y="410634"/>
                </a:lnTo>
                <a:cubicBezTo>
                  <a:pt x="524933" y="473760"/>
                  <a:pt x="473760" y="524933"/>
                  <a:pt x="410634" y="524933"/>
                </a:cubicBezTo>
                <a:lnTo>
                  <a:pt x="114299" y="524933"/>
                </a:lnTo>
                <a:cubicBezTo>
                  <a:pt x="51216" y="524933"/>
                  <a:pt x="0" y="473718"/>
                  <a:pt x="0" y="410634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9" name="Text 7"/>
          <p:cNvSpPr/>
          <p:nvPr/>
        </p:nvSpPr>
        <p:spPr>
          <a:xfrm>
            <a:off x="738353" y="2050356"/>
            <a:ext cx="3333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67685" y="1936088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Project Overview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267685" y="2278724"/>
            <a:ext cx="4591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Business challenge, solution approach, and project objectives for insurance claim prediction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215559" y="1740297"/>
            <a:ext cx="5592233" cy="1239308"/>
          </a:xfrm>
          <a:custGeom>
            <a:avLst/>
            <a:gdLst/>
            <a:ahLst/>
            <a:cxnLst/>
            <a:rect l="l" t="t" r="r" b="b"/>
            <a:pathLst>
              <a:path w="5592233" h="1239308">
                <a:moveTo>
                  <a:pt x="114301" y="0"/>
                </a:moveTo>
                <a:lnTo>
                  <a:pt x="5477932" y="0"/>
                </a:lnTo>
                <a:cubicBezTo>
                  <a:pt x="5541059" y="0"/>
                  <a:pt x="5592233" y="51174"/>
                  <a:pt x="5592233" y="114301"/>
                </a:cubicBezTo>
                <a:lnTo>
                  <a:pt x="5592233" y="1125007"/>
                </a:lnTo>
                <a:cubicBezTo>
                  <a:pt x="5592233" y="1188134"/>
                  <a:pt x="5541059" y="1239308"/>
                  <a:pt x="5477932" y="1239308"/>
                </a:cubicBezTo>
                <a:lnTo>
                  <a:pt x="114301" y="1239308"/>
                </a:lnTo>
                <a:cubicBezTo>
                  <a:pt x="51174" y="1239308"/>
                  <a:pt x="0" y="1188134"/>
                  <a:pt x="0" y="1125007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30000"/>
                </a:srgbClr>
              </a:gs>
              <a:gs pos="100000">
                <a:srgbClr val="4A5C6A">
                  <a:alpha val="10000"/>
                </a:srgbClr>
              </a:gs>
            </a:gsLst>
            <a:lin ang="2700000" scaled="1"/>
          </a:gra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3" name="Shape 11"/>
          <p:cNvSpPr/>
          <p:nvPr/>
        </p:nvSpPr>
        <p:spPr>
          <a:xfrm>
            <a:off x="6416642" y="1941380"/>
            <a:ext cx="524933" cy="524933"/>
          </a:xfrm>
          <a:custGeom>
            <a:avLst/>
            <a:gdLst/>
            <a:ahLst/>
            <a:cxnLst/>
            <a:rect l="l" t="t" r="r" b="b"/>
            <a:pathLst>
              <a:path w="524933" h="524933">
                <a:moveTo>
                  <a:pt x="114299" y="0"/>
                </a:moveTo>
                <a:lnTo>
                  <a:pt x="410634" y="0"/>
                </a:lnTo>
                <a:cubicBezTo>
                  <a:pt x="473718" y="0"/>
                  <a:pt x="524933" y="51216"/>
                  <a:pt x="524933" y="114299"/>
                </a:cubicBezTo>
                <a:lnTo>
                  <a:pt x="524933" y="410634"/>
                </a:lnTo>
                <a:cubicBezTo>
                  <a:pt x="524933" y="473760"/>
                  <a:pt x="473760" y="524933"/>
                  <a:pt x="410634" y="524933"/>
                </a:cubicBezTo>
                <a:lnTo>
                  <a:pt x="114299" y="524933"/>
                </a:lnTo>
                <a:cubicBezTo>
                  <a:pt x="51216" y="524933"/>
                  <a:pt x="0" y="473718"/>
                  <a:pt x="0" y="410634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4" name="Text 12"/>
          <p:cNvSpPr/>
          <p:nvPr/>
        </p:nvSpPr>
        <p:spPr>
          <a:xfrm>
            <a:off x="6545627" y="2050356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096952" y="1936088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System Architecture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096952" y="2278724"/>
            <a:ext cx="4591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End-to-end pipeline design from data ingestion to production deployment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86292" y="3143085"/>
            <a:ext cx="5592233" cy="1239308"/>
          </a:xfrm>
          <a:custGeom>
            <a:avLst/>
            <a:gdLst/>
            <a:ahLst/>
            <a:cxnLst/>
            <a:rect l="l" t="t" r="r" b="b"/>
            <a:pathLst>
              <a:path w="5592233" h="1239308">
                <a:moveTo>
                  <a:pt x="114301" y="0"/>
                </a:moveTo>
                <a:lnTo>
                  <a:pt x="5477932" y="0"/>
                </a:lnTo>
                <a:cubicBezTo>
                  <a:pt x="5541059" y="0"/>
                  <a:pt x="5592233" y="51174"/>
                  <a:pt x="5592233" y="114301"/>
                </a:cubicBezTo>
                <a:lnTo>
                  <a:pt x="5592233" y="1125007"/>
                </a:lnTo>
                <a:cubicBezTo>
                  <a:pt x="5592233" y="1188134"/>
                  <a:pt x="5541059" y="1239308"/>
                  <a:pt x="5477932" y="1239308"/>
                </a:cubicBezTo>
                <a:lnTo>
                  <a:pt x="114301" y="1239308"/>
                </a:lnTo>
                <a:cubicBezTo>
                  <a:pt x="51174" y="1239308"/>
                  <a:pt x="0" y="1188134"/>
                  <a:pt x="0" y="1125007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30000"/>
                </a:srgbClr>
              </a:gs>
              <a:gs pos="100000">
                <a:srgbClr val="4A5C6A">
                  <a:alpha val="10000"/>
                </a:srgbClr>
              </a:gs>
            </a:gsLst>
            <a:lin ang="2700000" scaled="1"/>
          </a:gra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8" name="Shape 16"/>
          <p:cNvSpPr/>
          <p:nvPr/>
        </p:nvSpPr>
        <p:spPr>
          <a:xfrm>
            <a:off x="587375" y="3344168"/>
            <a:ext cx="524933" cy="524933"/>
          </a:xfrm>
          <a:custGeom>
            <a:avLst/>
            <a:gdLst/>
            <a:ahLst/>
            <a:cxnLst/>
            <a:rect l="l" t="t" r="r" b="b"/>
            <a:pathLst>
              <a:path w="524933" h="524933">
                <a:moveTo>
                  <a:pt x="114299" y="0"/>
                </a:moveTo>
                <a:lnTo>
                  <a:pt x="410634" y="0"/>
                </a:lnTo>
                <a:cubicBezTo>
                  <a:pt x="473718" y="0"/>
                  <a:pt x="524933" y="51216"/>
                  <a:pt x="524933" y="114299"/>
                </a:cubicBezTo>
                <a:lnTo>
                  <a:pt x="524933" y="410634"/>
                </a:lnTo>
                <a:cubicBezTo>
                  <a:pt x="524933" y="473760"/>
                  <a:pt x="473760" y="524933"/>
                  <a:pt x="410634" y="524933"/>
                </a:cubicBezTo>
                <a:lnTo>
                  <a:pt x="114299" y="524933"/>
                </a:lnTo>
                <a:cubicBezTo>
                  <a:pt x="51216" y="524933"/>
                  <a:pt x="0" y="473718"/>
                  <a:pt x="0" y="410634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9" name="Text 17"/>
          <p:cNvSpPr/>
          <p:nvPr/>
        </p:nvSpPr>
        <p:spPr>
          <a:xfrm>
            <a:off x="713383" y="3453143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267685" y="3338876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Dataset &amp; Features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267685" y="3681511"/>
            <a:ext cx="45910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Belgian MTPL insurance data characteristics and engineered features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15559" y="3143085"/>
            <a:ext cx="5592233" cy="1239308"/>
          </a:xfrm>
          <a:custGeom>
            <a:avLst/>
            <a:gdLst/>
            <a:ahLst/>
            <a:cxnLst/>
            <a:rect l="l" t="t" r="r" b="b"/>
            <a:pathLst>
              <a:path w="5592233" h="1239308">
                <a:moveTo>
                  <a:pt x="114301" y="0"/>
                </a:moveTo>
                <a:lnTo>
                  <a:pt x="5477932" y="0"/>
                </a:lnTo>
                <a:cubicBezTo>
                  <a:pt x="5541059" y="0"/>
                  <a:pt x="5592233" y="51174"/>
                  <a:pt x="5592233" y="114301"/>
                </a:cubicBezTo>
                <a:lnTo>
                  <a:pt x="5592233" y="1125007"/>
                </a:lnTo>
                <a:cubicBezTo>
                  <a:pt x="5592233" y="1188134"/>
                  <a:pt x="5541059" y="1239308"/>
                  <a:pt x="5477932" y="1239308"/>
                </a:cubicBezTo>
                <a:lnTo>
                  <a:pt x="114301" y="1239308"/>
                </a:lnTo>
                <a:cubicBezTo>
                  <a:pt x="51174" y="1239308"/>
                  <a:pt x="0" y="1188134"/>
                  <a:pt x="0" y="1125007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30000"/>
                </a:srgbClr>
              </a:gs>
              <a:gs pos="100000">
                <a:srgbClr val="4A5C6A">
                  <a:alpha val="10000"/>
                </a:srgbClr>
              </a:gs>
            </a:gsLst>
            <a:lin ang="2700000" scaled="1"/>
          </a:gra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3" name="Shape 21"/>
          <p:cNvSpPr/>
          <p:nvPr/>
        </p:nvSpPr>
        <p:spPr>
          <a:xfrm>
            <a:off x="6416642" y="3344168"/>
            <a:ext cx="524933" cy="524933"/>
          </a:xfrm>
          <a:custGeom>
            <a:avLst/>
            <a:gdLst/>
            <a:ahLst/>
            <a:cxnLst/>
            <a:rect l="l" t="t" r="r" b="b"/>
            <a:pathLst>
              <a:path w="524933" h="524933">
                <a:moveTo>
                  <a:pt x="114299" y="0"/>
                </a:moveTo>
                <a:lnTo>
                  <a:pt x="410634" y="0"/>
                </a:lnTo>
                <a:cubicBezTo>
                  <a:pt x="473718" y="0"/>
                  <a:pt x="524933" y="51216"/>
                  <a:pt x="524933" y="114299"/>
                </a:cubicBezTo>
                <a:lnTo>
                  <a:pt x="524933" y="410634"/>
                </a:lnTo>
                <a:cubicBezTo>
                  <a:pt x="524933" y="473760"/>
                  <a:pt x="473760" y="524933"/>
                  <a:pt x="410634" y="524933"/>
                </a:cubicBezTo>
                <a:lnTo>
                  <a:pt x="114299" y="524933"/>
                </a:lnTo>
                <a:cubicBezTo>
                  <a:pt x="51216" y="524933"/>
                  <a:pt x="0" y="473718"/>
                  <a:pt x="0" y="410634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4" name="Text 22"/>
          <p:cNvSpPr/>
          <p:nvPr/>
        </p:nvSpPr>
        <p:spPr>
          <a:xfrm>
            <a:off x="6545792" y="3453143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7096952" y="3338876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ML Pipeline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096952" y="3681511"/>
            <a:ext cx="4591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Seven regression models trained with comprehensive comparison methodology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386292" y="4546038"/>
            <a:ext cx="5592233" cy="1239308"/>
          </a:xfrm>
          <a:custGeom>
            <a:avLst/>
            <a:gdLst/>
            <a:ahLst/>
            <a:cxnLst/>
            <a:rect l="l" t="t" r="r" b="b"/>
            <a:pathLst>
              <a:path w="5592233" h="1239308">
                <a:moveTo>
                  <a:pt x="114301" y="0"/>
                </a:moveTo>
                <a:lnTo>
                  <a:pt x="5477932" y="0"/>
                </a:lnTo>
                <a:cubicBezTo>
                  <a:pt x="5541059" y="0"/>
                  <a:pt x="5592233" y="51174"/>
                  <a:pt x="5592233" y="114301"/>
                </a:cubicBezTo>
                <a:lnTo>
                  <a:pt x="5592233" y="1125007"/>
                </a:lnTo>
                <a:cubicBezTo>
                  <a:pt x="5592233" y="1188134"/>
                  <a:pt x="5541059" y="1239308"/>
                  <a:pt x="5477932" y="1239308"/>
                </a:cubicBezTo>
                <a:lnTo>
                  <a:pt x="114301" y="1239308"/>
                </a:lnTo>
                <a:cubicBezTo>
                  <a:pt x="51174" y="1239308"/>
                  <a:pt x="0" y="1188134"/>
                  <a:pt x="0" y="1125007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30000"/>
                </a:srgbClr>
              </a:gs>
              <a:gs pos="100000">
                <a:srgbClr val="4A5C6A">
                  <a:alpha val="10000"/>
                </a:srgbClr>
              </a:gs>
            </a:gsLst>
            <a:lin ang="2700000" scaled="1"/>
          </a:gra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8" name="Shape 26"/>
          <p:cNvSpPr/>
          <p:nvPr/>
        </p:nvSpPr>
        <p:spPr>
          <a:xfrm>
            <a:off x="587375" y="4747121"/>
            <a:ext cx="524933" cy="524933"/>
          </a:xfrm>
          <a:custGeom>
            <a:avLst/>
            <a:gdLst/>
            <a:ahLst/>
            <a:cxnLst/>
            <a:rect l="l" t="t" r="r" b="b"/>
            <a:pathLst>
              <a:path w="524933" h="524933">
                <a:moveTo>
                  <a:pt x="114299" y="0"/>
                </a:moveTo>
                <a:lnTo>
                  <a:pt x="410634" y="0"/>
                </a:lnTo>
                <a:cubicBezTo>
                  <a:pt x="473718" y="0"/>
                  <a:pt x="524933" y="51216"/>
                  <a:pt x="524933" y="114299"/>
                </a:cubicBezTo>
                <a:lnTo>
                  <a:pt x="524933" y="410634"/>
                </a:lnTo>
                <a:cubicBezTo>
                  <a:pt x="524933" y="473760"/>
                  <a:pt x="473760" y="524933"/>
                  <a:pt x="410634" y="524933"/>
                </a:cubicBezTo>
                <a:lnTo>
                  <a:pt x="114299" y="524933"/>
                </a:lnTo>
                <a:cubicBezTo>
                  <a:pt x="51216" y="524933"/>
                  <a:pt x="0" y="473718"/>
                  <a:pt x="0" y="410634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9" name="Text 27"/>
          <p:cNvSpPr/>
          <p:nvPr/>
        </p:nvSpPr>
        <p:spPr>
          <a:xfrm>
            <a:off x="713052" y="4856097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267685" y="4741829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Model Performance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267685" y="5084465"/>
            <a:ext cx="45910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Detailed metrics comparison and Random Forest selection rationale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215559" y="4546038"/>
            <a:ext cx="5592233" cy="1239308"/>
          </a:xfrm>
          <a:custGeom>
            <a:avLst/>
            <a:gdLst/>
            <a:ahLst/>
            <a:cxnLst/>
            <a:rect l="l" t="t" r="r" b="b"/>
            <a:pathLst>
              <a:path w="5592233" h="1239308">
                <a:moveTo>
                  <a:pt x="114301" y="0"/>
                </a:moveTo>
                <a:lnTo>
                  <a:pt x="5477932" y="0"/>
                </a:lnTo>
                <a:cubicBezTo>
                  <a:pt x="5541059" y="0"/>
                  <a:pt x="5592233" y="51174"/>
                  <a:pt x="5592233" y="114301"/>
                </a:cubicBezTo>
                <a:lnTo>
                  <a:pt x="5592233" y="1125007"/>
                </a:lnTo>
                <a:cubicBezTo>
                  <a:pt x="5592233" y="1188134"/>
                  <a:pt x="5541059" y="1239308"/>
                  <a:pt x="5477932" y="1239308"/>
                </a:cubicBezTo>
                <a:lnTo>
                  <a:pt x="114301" y="1239308"/>
                </a:lnTo>
                <a:cubicBezTo>
                  <a:pt x="51174" y="1239308"/>
                  <a:pt x="0" y="1188134"/>
                  <a:pt x="0" y="1125007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30000"/>
                </a:srgbClr>
              </a:gs>
              <a:gs pos="100000">
                <a:srgbClr val="4A5C6A">
                  <a:alpha val="10000"/>
                </a:srgbClr>
              </a:gs>
            </a:gsLst>
            <a:lin ang="2700000" scaled="1"/>
          </a:gra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3" name="Shape 31"/>
          <p:cNvSpPr/>
          <p:nvPr/>
        </p:nvSpPr>
        <p:spPr>
          <a:xfrm>
            <a:off x="6416642" y="4747121"/>
            <a:ext cx="524933" cy="524933"/>
          </a:xfrm>
          <a:custGeom>
            <a:avLst/>
            <a:gdLst/>
            <a:ahLst/>
            <a:cxnLst/>
            <a:rect l="l" t="t" r="r" b="b"/>
            <a:pathLst>
              <a:path w="524933" h="524933">
                <a:moveTo>
                  <a:pt x="114299" y="0"/>
                </a:moveTo>
                <a:lnTo>
                  <a:pt x="410634" y="0"/>
                </a:lnTo>
                <a:cubicBezTo>
                  <a:pt x="473718" y="0"/>
                  <a:pt x="524933" y="51216"/>
                  <a:pt x="524933" y="114299"/>
                </a:cubicBezTo>
                <a:lnTo>
                  <a:pt x="524933" y="410634"/>
                </a:lnTo>
                <a:cubicBezTo>
                  <a:pt x="524933" y="473760"/>
                  <a:pt x="473760" y="524933"/>
                  <a:pt x="410634" y="524933"/>
                </a:cubicBezTo>
                <a:lnTo>
                  <a:pt x="114299" y="524933"/>
                </a:lnTo>
                <a:cubicBezTo>
                  <a:pt x="51216" y="524933"/>
                  <a:pt x="0" y="473718"/>
                  <a:pt x="0" y="410634"/>
                </a:cubicBezTo>
                <a:lnTo>
                  <a:pt x="0" y="114299"/>
                </a:lnTo>
                <a:cubicBezTo>
                  <a:pt x="0" y="51173"/>
                  <a:pt x="51173" y="0"/>
                  <a:pt x="114299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4" name="Text 32"/>
          <p:cNvSpPr/>
          <p:nvPr/>
        </p:nvSpPr>
        <p:spPr>
          <a:xfrm>
            <a:off x="6540831" y="4856097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096952" y="4741829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Production Deployment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096952" y="5084465"/>
            <a:ext cx="4591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MLOps stack with Hugging Face Hub and Streamlit Cloud infrastructure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96875" y="5943699"/>
            <a:ext cx="11417300" cy="533400"/>
          </a:xfrm>
          <a:custGeom>
            <a:avLst/>
            <a:gdLst/>
            <a:ahLst/>
            <a:cxnLst/>
            <a:rect l="l" t="t" r="r" b="b"/>
            <a:pathLst>
              <a:path w="11417300" h="533400">
                <a:moveTo>
                  <a:pt x="0" y="0"/>
                </a:moveTo>
                <a:lnTo>
                  <a:pt x="11341098" y="0"/>
                </a:lnTo>
                <a:cubicBezTo>
                  <a:pt x="11383183" y="0"/>
                  <a:pt x="11417300" y="34117"/>
                  <a:pt x="11417300" y="76202"/>
                </a:cubicBezTo>
                <a:lnTo>
                  <a:pt x="11417300" y="457198"/>
                </a:lnTo>
                <a:cubicBezTo>
                  <a:pt x="11417300" y="499283"/>
                  <a:pt x="11383183" y="533400"/>
                  <a:pt x="11341098" y="533400"/>
                </a:cubicBez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/>
          <a:lstStyle/>
          <a:p>
            <a:endParaRPr lang="en-BE"/>
          </a:p>
        </p:txBody>
      </p:sp>
      <p:sp>
        <p:nvSpPr>
          <p:cNvPr id="38" name="Shape 36"/>
          <p:cNvSpPr/>
          <p:nvPr/>
        </p:nvSpPr>
        <p:spPr>
          <a:xfrm>
            <a:off x="396875" y="5943699"/>
            <a:ext cx="31750" cy="533400"/>
          </a:xfrm>
          <a:custGeom>
            <a:avLst/>
            <a:gdLst/>
            <a:ahLst/>
            <a:cxnLst/>
            <a:rect l="l" t="t" r="r" b="b"/>
            <a:pathLst>
              <a:path w="31750" h="533400">
                <a:moveTo>
                  <a:pt x="0" y="0"/>
                </a:moveTo>
                <a:lnTo>
                  <a:pt x="31750" y="0"/>
                </a:lnTo>
                <a:lnTo>
                  <a:pt x="3175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9" name="Shape 37"/>
          <p:cNvSpPr/>
          <p:nvPr/>
        </p:nvSpPr>
        <p:spPr>
          <a:xfrm>
            <a:off x="612676" y="6115017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108979" y="142875"/>
                </a:moveTo>
                <a:cubicBezTo>
                  <a:pt x="111696" y="134578"/>
                  <a:pt x="117128" y="127062"/>
                  <a:pt x="123267" y="120588"/>
                </a:cubicBezTo>
                <a:cubicBezTo>
                  <a:pt x="135434" y="107789"/>
                  <a:pt x="142875" y="90488"/>
                  <a:pt x="142875" y="71438"/>
                </a:cubicBezTo>
                <a:cubicBezTo>
                  <a:pt x="142875" y="31998"/>
                  <a:pt x="110877" y="0"/>
                  <a:pt x="71437" y="0"/>
                </a:cubicBezTo>
                <a:cubicBezTo>
                  <a:pt x="31998" y="0"/>
                  <a:pt x="0" y="31998"/>
                  <a:pt x="0" y="71438"/>
                </a:cubicBezTo>
                <a:cubicBezTo>
                  <a:pt x="0" y="90488"/>
                  <a:pt x="7441" y="107789"/>
                  <a:pt x="19608" y="120588"/>
                </a:cubicBezTo>
                <a:cubicBezTo>
                  <a:pt x="25747" y="127062"/>
                  <a:pt x="31217" y="134578"/>
                  <a:pt x="33896" y="142875"/>
                </a:cubicBezTo>
                <a:lnTo>
                  <a:pt x="108942" y="142875"/>
                </a:lnTo>
                <a:close/>
                <a:moveTo>
                  <a:pt x="107156" y="160734"/>
                </a:moveTo>
                <a:lnTo>
                  <a:pt x="35719" y="160734"/>
                </a:lnTo>
                <a:lnTo>
                  <a:pt x="35719" y="166688"/>
                </a:lnTo>
                <a:cubicBezTo>
                  <a:pt x="35719" y="183133"/>
                  <a:pt x="49039" y="196453"/>
                  <a:pt x="65484" y="196453"/>
                </a:cubicBezTo>
                <a:lnTo>
                  <a:pt x="77391" y="196453"/>
                </a:lnTo>
                <a:cubicBezTo>
                  <a:pt x="93836" y="196453"/>
                  <a:pt x="107156" y="183133"/>
                  <a:pt x="107156" y="166688"/>
                </a:cubicBezTo>
                <a:lnTo>
                  <a:pt x="107156" y="160734"/>
                </a:lnTo>
                <a:close/>
                <a:moveTo>
                  <a:pt x="68461" y="41672"/>
                </a:moveTo>
                <a:cubicBezTo>
                  <a:pt x="53653" y="41672"/>
                  <a:pt x="41672" y="53653"/>
                  <a:pt x="41672" y="68461"/>
                </a:cubicBezTo>
                <a:cubicBezTo>
                  <a:pt x="41672" y="73409"/>
                  <a:pt x="37691" y="77391"/>
                  <a:pt x="32742" y="77391"/>
                </a:cubicBezTo>
                <a:cubicBezTo>
                  <a:pt x="27794" y="77391"/>
                  <a:pt x="23812" y="73409"/>
                  <a:pt x="23812" y="68461"/>
                </a:cubicBezTo>
                <a:cubicBezTo>
                  <a:pt x="23812" y="43793"/>
                  <a:pt x="43793" y="23812"/>
                  <a:pt x="68461" y="23812"/>
                </a:cubicBezTo>
                <a:cubicBezTo>
                  <a:pt x="73409" y="23812"/>
                  <a:pt x="77391" y="27794"/>
                  <a:pt x="77391" y="32742"/>
                </a:cubicBezTo>
                <a:cubicBezTo>
                  <a:pt x="77391" y="37691"/>
                  <a:pt x="73409" y="41672"/>
                  <a:pt x="68461" y="41672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0" name="Text 38"/>
          <p:cNvSpPr/>
          <p:nvPr/>
        </p:nvSpPr>
        <p:spPr>
          <a:xfrm>
            <a:off x="917443" y="6096000"/>
            <a:ext cx="6257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Insight:</a:t>
            </a:r>
            <a:r>
              <a:rPr lang="en-US" sz="1200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Random Forest selected for lowest MAPE (40.53%) on individual claim predictions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4641" y="364641"/>
            <a:ext cx="1799229" cy="333672"/>
          </a:xfrm>
          <a:custGeom>
            <a:avLst/>
            <a:gdLst/>
            <a:ahLst/>
            <a:cxnLst/>
            <a:rect l="l" t="t" r="r" b="b"/>
            <a:pathLst>
              <a:path w="1799229" h="333672">
                <a:moveTo>
                  <a:pt x="71930" y="0"/>
                </a:moveTo>
                <a:lnTo>
                  <a:pt x="1727300" y="0"/>
                </a:lnTo>
                <a:cubicBezTo>
                  <a:pt x="1767025" y="0"/>
                  <a:pt x="1799229" y="32204"/>
                  <a:pt x="1799229" y="71930"/>
                </a:cubicBezTo>
                <a:lnTo>
                  <a:pt x="1799229" y="261742"/>
                </a:lnTo>
                <a:cubicBezTo>
                  <a:pt x="1799229" y="301468"/>
                  <a:pt x="1767025" y="333672"/>
                  <a:pt x="1727300" y="333672"/>
                </a:cubicBezTo>
                <a:lnTo>
                  <a:pt x="71930" y="333672"/>
                </a:lnTo>
                <a:cubicBezTo>
                  <a:pt x="32231" y="333672"/>
                  <a:pt x="0" y="301441"/>
                  <a:pt x="0" y="261742"/>
                </a:cubicBezTo>
                <a:lnTo>
                  <a:pt x="0" y="71930"/>
                </a:lnTo>
                <a:cubicBezTo>
                  <a:pt x="0" y="32231"/>
                  <a:pt x="32231" y="0"/>
                  <a:pt x="71930" y="0"/>
                </a:cubicBezTo>
                <a:close/>
              </a:path>
            </a:pathLst>
          </a:custGeom>
          <a:solidFill>
            <a:srgbClr val="E07A5F">
              <a:alpha val="14902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513401" y="441441"/>
            <a:ext cx="1573451" cy="179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1" b="1" kern="0" spc="5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 • Project Overview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9646" y="810764"/>
            <a:ext cx="11634549" cy="3596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49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Challenge: Predicting Insurance Claim Severity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64641" y="1355228"/>
            <a:ext cx="5620468" cy="4451618"/>
          </a:xfrm>
          <a:custGeom>
            <a:avLst/>
            <a:gdLst/>
            <a:ahLst/>
            <a:cxnLst/>
            <a:rect l="l" t="t" r="r" b="b"/>
            <a:pathLst>
              <a:path w="5620468" h="4451618">
                <a:moveTo>
                  <a:pt x="107907" y="0"/>
                </a:moveTo>
                <a:lnTo>
                  <a:pt x="5512561" y="0"/>
                </a:lnTo>
                <a:cubicBezTo>
                  <a:pt x="5572156" y="0"/>
                  <a:pt x="5620468" y="48312"/>
                  <a:pt x="5620468" y="107907"/>
                </a:cubicBezTo>
                <a:lnTo>
                  <a:pt x="5620468" y="4343711"/>
                </a:lnTo>
                <a:cubicBezTo>
                  <a:pt x="5620468" y="4403307"/>
                  <a:pt x="5572156" y="4451618"/>
                  <a:pt x="5512561" y="4451618"/>
                </a:cubicBezTo>
                <a:lnTo>
                  <a:pt x="107907" y="4451618"/>
                </a:lnTo>
                <a:cubicBezTo>
                  <a:pt x="48312" y="4451618"/>
                  <a:pt x="0" y="4403307"/>
                  <a:pt x="0" y="4343711"/>
                </a:cubicBezTo>
                <a:lnTo>
                  <a:pt x="0" y="107907"/>
                </a:lnTo>
                <a:cubicBezTo>
                  <a:pt x="0" y="48352"/>
                  <a:pt x="48352" y="0"/>
                  <a:pt x="107907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30000"/>
                </a:srgbClr>
              </a:gs>
              <a:gs pos="100000">
                <a:srgbClr val="4A5C6A">
                  <a:alpha val="10000"/>
                </a:srgbClr>
              </a:gs>
            </a:gsLst>
            <a:lin ang="2700000" scaled="1"/>
          </a:gra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590356" y="1580944"/>
            <a:ext cx="423583" cy="423583"/>
          </a:xfrm>
          <a:custGeom>
            <a:avLst/>
            <a:gdLst/>
            <a:ahLst/>
            <a:cxnLst/>
            <a:rect l="l" t="t" r="r" b="b"/>
            <a:pathLst>
              <a:path w="423583" h="423583">
                <a:moveTo>
                  <a:pt x="107895" y="0"/>
                </a:moveTo>
                <a:lnTo>
                  <a:pt x="315688" y="0"/>
                </a:lnTo>
                <a:cubicBezTo>
                  <a:pt x="375277" y="0"/>
                  <a:pt x="423583" y="48306"/>
                  <a:pt x="423583" y="107895"/>
                </a:cubicBezTo>
                <a:lnTo>
                  <a:pt x="423583" y="315688"/>
                </a:lnTo>
                <a:cubicBezTo>
                  <a:pt x="423583" y="375277"/>
                  <a:pt x="375277" y="423583"/>
                  <a:pt x="315688" y="423583"/>
                </a:cubicBezTo>
                <a:lnTo>
                  <a:pt x="107895" y="423583"/>
                </a:lnTo>
                <a:cubicBezTo>
                  <a:pt x="48306" y="423583"/>
                  <a:pt x="0" y="375277"/>
                  <a:pt x="0" y="315688"/>
                </a:cubicBezTo>
                <a:lnTo>
                  <a:pt x="0" y="107895"/>
                </a:lnTo>
                <a:cubicBezTo>
                  <a:pt x="0" y="48306"/>
                  <a:pt x="48306" y="0"/>
                  <a:pt x="107895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" name="Shape 5"/>
          <p:cNvSpPr/>
          <p:nvPr/>
        </p:nvSpPr>
        <p:spPr>
          <a:xfrm>
            <a:off x="711175" y="1701763"/>
            <a:ext cx="179823" cy="179823"/>
          </a:xfrm>
          <a:custGeom>
            <a:avLst/>
            <a:gdLst/>
            <a:ahLst/>
            <a:cxnLst/>
            <a:rect l="l" t="t" r="r" b="b"/>
            <a:pathLst>
              <a:path w="179823" h="179823">
                <a:moveTo>
                  <a:pt x="89912" y="0"/>
                </a:moveTo>
                <a:cubicBezTo>
                  <a:pt x="95074" y="0"/>
                  <a:pt x="99816" y="2845"/>
                  <a:pt x="102274" y="7376"/>
                </a:cubicBezTo>
                <a:lnTo>
                  <a:pt x="178137" y="147862"/>
                </a:lnTo>
                <a:cubicBezTo>
                  <a:pt x="180490" y="152217"/>
                  <a:pt x="180385" y="157486"/>
                  <a:pt x="177856" y="161735"/>
                </a:cubicBezTo>
                <a:cubicBezTo>
                  <a:pt x="175327" y="165985"/>
                  <a:pt x="170726" y="168584"/>
                  <a:pt x="165774" y="168584"/>
                </a:cubicBezTo>
                <a:lnTo>
                  <a:pt x="14049" y="168584"/>
                </a:lnTo>
                <a:cubicBezTo>
                  <a:pt x="9097" y="168584"/>
                  <a:pt x="4531" y="165985"/>
                  <a:pt x="1967" y="161735"/>
                </a:cubicBezTo>
                <a:cubicBezTo>
                  <a:pt x="-597" y="157486"/>
                  <a:pt x="-667" y="152217"/>
                  <a:pt x="1686" y="147862"/>
                </a:cubicBezTo>
                <a:lnTo>
                  <a:pt x="77549" y="7376"/>
                </a:lnTo>
                <a:cubicBezTo>
                  <a:pt x="80007" y="2845"/>
                  <a:pt x="84749" y="0"/>
                  <a:pt x="89912" y="0"/>
                </a:cubicBezTo>
                <a:close/>
                <a:moveTo>
                  <a:pt x="89912" y="59004"/>
                </a:moveTo>
                <a:cubicBezTo>
                  <a:pt x="85240" y="59004"/>
                  <a:pt x="81482" y="62762"/>
                  <a:pt x="81482" y="67434"/>
                </a:cubicBezTo>
                <a:lnTo>
                  <a:pt x="81482" y="106770"/>
                </a:lnTo>
                <a:cubicBezTo>
                  <a:pt x="81482" y="111441"/>
                  <a:pt x="85240" y="115199"/>
                  <a:pt x="89912" y="115199"/>
                </a:cubicBezTo>
                <a:cubicBezTo>
                  <a:pt x="94583" y="115199"/>
                  <a:pt x="98341" y="111441"/>
                  <a:pt x="98341" y="106770"/>
                </a:cubicBezTo>
                <a:lnTo>
                  <a:pt x="98341" y="67434"/>
                </a:lnTo>
                <a:cubicBezTo>
                  <a:pt x="98341" y="62762"/>
                  <a:pt x="94583" y="59004"/>
                  <a:pt x="89912" y="59004"/>
                </a:cubicBezTo>
                <a:close/>
                <a:moveTo>
                  <a:pt x="99289" y="134867"/>
                </a:moveTo>
                <a:cubicBezTo>
                  <a:pt x="99502" y="131386"/>
                  <a:pt x="97766" y="128075"/>
                  <a:pt x="94783" y="126270"/>
                </a:cubicBezTo>
                <a:cubicBezTo>
                  <a:pt x="91799" y="124465"/>
                  <a:pt x="88060" y="124465"/>
                  <a:pt x="85076" y="126270"/>
                </a:cubicBezTo>
                <a:cubicBezTo>
                  <a:pt x="82092" y="128075"/>
                  <a:pt x="80356" y="131386"/>
                  <a:pt x="80569" y="134867"/>
                </a:cubicBezTo>
                <a:cubicBezTo>
                  <a:pt x="80356" y="138348"/>
                  <a:pt x="82092" y="141660"/>
                  <a:pt x="85076" y="143465"/>
                </a:cubicBezTo>
                <a:cubicBezTo>
                  <a:pt x="88060" y="145270"/>
                  <a:pt x="91799" y="145270"/>
                  <a:pt x="94783" y="143465"/>
                </a:cubicBezTo>
                <a:cubicBezTo>
                  <a:pt x="97766" y="141660"/>
                  <a:pt x="99502" y="138348"/>
                  <a:pt x="99289" y="134867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" name="Text 6"/>
          <p:cNvSpPr/>
          <p:nvPr/>
        </p:nvSpPr>
        <p:spPr>
          <a:xfrm>
            <a:off x="1124674" y="1647909"/>
            <a:ext cx="1312708" cy="287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99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Problem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85361" y="2187222"/>
            <a:ext cx="5250832" cy="4675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3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Insurance companies face critical challenges in </a:t>
            </a:r>
            <a:r>
              <a:rPr lang="en-US" sz="1133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predicting claim severity</a:t>
            </a:r>
            <a:r>
              <a:rPr lang="en-US" sz="1133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—the expected cost of individual claims. Accurate predictions are essential for: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85361" y="2834710"/>
            <a:ext cx="5178903" cy="611398"/>
          </a:xfrm>
          <a:custGeom>
            <a:avLst/>
            <a:gdLst/>
            <a:ahLst/>
            <a:cxnLst/>
            <a:rect l="l" t="t" r="r" b="b"/>
            <a:pathLst>
              <a:path w="5178903" h="611398">
                <a:moveTo>
                  <a:pt x="71931" y="0"/>
                </a:moveTo>
                <a:lnTo>
                  <a:pt x="5106972" y="0"/>
                </a:lnTo>
                <a:cubicBezTo>
                  <a:pt x="5146698" y="0"/>
                  <a:pt x="5178903" y="32205"/>
                  <a:pt x="5178903" y="71931"/>
                </a:cubicBezTo>
                <a:lnTo>
                  <a:pt x="5178903" y="539467"/>
                </a:lnTo>
                <a:cubicBezTo>
                  <a:pt x="5178903" y="579194"/>
                  <a:pt x="5146698" y="611398"/>
                  <a:pt x="5106972" y="611398"/>
                </a:cubicBezTo>
                <a:lnTo>
                  <a:pt x="71931" y="611398"/>
                </a:lnTo>
                <a:cubicBezTo>
                  <a:pt x="32231" y="611398"/>
                  <a:pt x="0" y="579167"/>
                  <a:pt x="0" y="539467"/>
                </a:cubicBezTo>
                <a:lnTo>
                  <a:pt x="0" y="71931"/>
                </a:lnTo>
                <a:cubicBezTo>
                  <a:pt x="0" y="32231"/>
                  <a:pt x="32231" y="0"/>
                  <a:pt x="71931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1" name="Shape 9"/>
          <p:cNvSpPr/>
          <p:nvPr/>
        </p:nvSpPr>
        <p:spPr>
          <a:xfrm>
            <a:off x="693224" y="2960524"/>
            <a:ext cx="287717" cy="287717"/>
          </a:xfrm>
          <a:custGeom>
            <a:avLst/>
            <a:gdLst/>
            <a:ahLst/>
            <a:cxnLst/>
            <a:rect l="l" t="t" r="r" b="b"/>
            <a:pathLst>
              <a:path w="287717" h="287717">
                <a:moveTo>
                  <a:pt x="71929" y="0"/>
                </a:moveTo>
                <a:lnTo>
                  <a:pt x="215788" y="0"/>
                </a:lnTo>
                <a:cubicBezTo>
                  <a:pt x="255513" y="0"/>
                  <a:pt x="287717" y="32204"/>
                  <a:pt x="287717" y="71929"/>
                </a:cubicBezTo>
                <a:lnTo>
                  <a:pt x="287717" y="215788"/>
                </a:lnTo>
                <a:cubicBezTo>
                  <a:pt x="287717" y="255513"/>
                  <a:pt x="255513" y="287717"/>
                  <a:pt x="215788" y="287717"/>
                </a:cubicBezTo>
                <a:lnTo>
                  <a:pt x="71929" y="287717"/>
                </a:lnTo>
                <a:cubicBezTo>
                  <a:pt x="32204" y="287717"/>
                  <a:pt x="0" y="255513"/>
                  <a:pt x="0" y="215788"/>
                </a:cubicBezTo>
                <a:lnTo>
                  <a:pt x="0" y="71929"/>
                </a:lnTo>
                <a:cubicBezTo>
                  <a:pt x="0" y="32230"/>
                  <a:pt x="32230" y="0"/>
                  <a:pt x="71929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2" name="Shape 10"/>
          <p:cNvSpPr/>
          <p:nvPr/>
        </p:nvSpPr>
        <p:spPr>
          <a:xfrm>
            <a:off x="779826" y="3041382"/>
            <a:ext cx="110142" cy="125876"/>
          </a:xfrm>
          <a:custGeom>
            <a:avLst/>
            <a:gdLst/>
            <a:ahLst/>
            <a:cxnLst/>
            <a:rect l="l" t="t" r="r" b="b"/>
            <a:pathLst>
              <a:path w="110142" h="125876">
                <a:moveTo>
                  <a:pt x="18021" y="47204"/>
                </a:moveTo>
                <a:cubicBezTo>
                  <a:pt x="24782" y="24462"/>
                  <a:pt x="45851" y="7867"/>
                  <a:pt x="70805" y="7867"/>
                </a:cubicBezTo>
                <a:lnTo>
                  <a:pt x="86540" y="7867"/>
                </a:lnTo>
                <a:cubicBezTo>
                  <a:pt x="90891" y="7867"/>
                  <a:pt x="94407" y="11383"/>
                  <a:pt x="94407" y="15735"/>
                </a:cubicBezTo>
                <a:cubicBezTo>
                  <a:pt x="94407" y="20086"/>
                  <a:pt x="90891" y="23602"/>
                  <a:pt x="86540" y="23602"/>
                </a:cubicBezTo>
                <a:lnTo>
                  <a:pt x="70805" y="23602"/>
                </a:lnTo>
                <a:cubicBezTo>
                  <a:pt x="54677" y="23602"/>
                  <a:pt x="40811" y="33313"/>
                  <a:pt x="34739" y="47204"/>
                </a:cubicBezTo>
                <a:lnTo>
                  <a:pt x="66872" y="47204"/>
                </a:lnTo>
                <a:cubicBezTo>
                  <a:pt x="70142" y="47204"/>
                  <a:pt x="72772" y="49834"/>
                  <a:pt x="72772" y="53104"/>
                </a:cubicBezTo>
                <a:cubicBezTo>
                  <a:pt x="72772" y="56374"/>
                  <a:pt x="70142" y="59004"/>
                  <a:pt x="66872" y="59004"/>
                </a:cubicBezTo>
                <a:lnTo>
                  <a:pt x="31666" y="59004"/>
                </a:lnTo>
                <a:cubicBezTo>
                  <a:pt x="31543" y="60307"/>
                  <a:pt x="31469" y="61610"/>
                  <a:pt x="31469" y="62938"/>
                </a:cubicBezTo>
                <a:cubicBezTo>
                  <a:pt x="31469" y="64266"/>
                  <a:pt x="31543" y="65569"/>
                  <a:pt x="31666" y="66872"/>
                </a:cubicBezTo>
                <a:lnTo>
                  <a:pt x="66872" y="66872"/>
                </a:lnTo>
                <a:cubicBezTo>
                  <a:pt x="70142" y="66872"/>
                  <a:pt x="72772" y="69502"/>
                  <a:pt x="72772" y="72772"/>
                </a:cubicBezTo>
                <a:cubicBezTo>
                  <a:pt x="72772" y="76042"/>
                  <a:pt x="70142" y="78673"/>
                  <a:pt x="66872" y="78673"/>
                </a:cubicBezTo>
                <a:lnTo>
                  <a:pt x="34739" y="78673"/>
                </a:lnTo>
                <a:cubicBezTo>
                  <a:pt x="40811" y="92563"/>
                  <a:pt x="54677" y="102274"/>
                  <a:pt x="70805" y="102274"/>
                </a:cubicBezTo>
                <a:lnTo>
                  <a:pt x="86540" y="102274"/>
                </a:lnTo>
                <a:cubicBezTo>
                  <a:pt x="90891" y="102274"/>
                  <a:pt x="94407" y="105790"/>
                  <a:pt x="94407" y="110142"/>
                </a:cubicBezTo>
                <a:cubicBezTo>
                  <a:pt x="94407" y="114493"/>
                  <a:pt x="90891" y="118009"/>
                  <a:pt x="86540" y="118009"/>
                </a:cubicBezTo>
                <a:lnTo>
                  <a:pt x="70805" y="118009"/>
                </a:lnTo>
                <a:cubicBezTo>
                  <a:pt x="45851" y="118009"/>
                  <a:pt x="24782" y="101414"/>
                  <a:pt x="18021" y="78673"/>
                </a:cubicBezTo>
                <a:lnTo>
                  <a:pt x="9834" y="78673"/>
                </a:lnTo>
                <a:cubicBezTo>
                  <a:pt x="6564" y="78673"/>
                  <a:pt x="3934" y="76042"/>
                  <a:pt x="3934" y="72772"/>
                </a:cubicBezTo>
                <a:cubicBezTo>
                  <a:pt x="3934" y="69502"/>
                  <a:pt x="6564" y="66872"/>
                  <a:pt x="9834" y="66872"/>
                </a:cubicBezTo>
                <a:lnTo>
                  <a:pt x="15882" y="66872"/>
                </a:lnTo>
                <a:cubicBezTo>
                  <a:pt x="15710" y="64290"/>
                  <a:pt x="15710" y="61586"/>
                  <a:pt x="15882" y="59004"/>
                </a:cubicBezTo>
                <a:lnTo>
                  <a:pt x="9834" y="59004"/>
                </a:lnTo>
                <a:cubicBezTo>
                  <a:pt x="6564" y="59004"/>
                  <a:pt x="3934" y="56374"/>
                  <a:pt x="3934" y="53104"/>
                </a:cubicBezTo>
                <a:cubicBezTo>
                  <a:pt x="3934" y="49834"/>
                  <a:pt x="6564" y="47204"/>
                  <a:pt x="9834" y="47204"/>
                </a:cubicBezTo>
                <a:lnTo>
                  <a:pt x="18021" y="47204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3" name="Text 11"/>
          <p:cNvSpPr/>
          <p:nvPr/>
        </p:nvSpPr>
        <p:spPr>
          <a:xfrm>
            <a:off x="1088772" y="2942572"/>
            <a:ext cx="3101947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Premium Pricing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088772" y="3158454"/>
            <a:ext cx="3092956" cy="179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Set appropriate premium prices based on predicted risk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85361" y="3553847"/>
            <a:ext cx="5178903" cy="611398"/>
          </a:xfrm>
          <a:custGeom>
            <a:avLst/>
            <a:gdLst/>
            <a:ahLst/>
            <a:cxnLst/>
            <a:rect l="l" t="t" r="r" b="b"/>
            <a:pathLst>
              <a:path w="5178903" h="611398">
                <a:moveTo>
                  <a:pt x="71931" y="0"/>
                </a:moveTo>
                <a:lnTo>
                  <a:pt x="5106972" y="0"/>
                </a:lnTo>
                <a:cubicBezTo>
                  <a:pt x="5146698" y="0"/>
                  <a:pt x="5178903" y="32205"/>
                  <a:pt x="5178903" y="71931"/>
                </a:cubicBezTo>
                <a:lnTo>
                  <a:pt x="5178903" y="539467"/>
                </a:lnTo>
                <a:cubicBezTo>
                  <a:pt x="5178903" y="579194"/>
                  <a:pt x="5146698" y="611398"/>
                  <a:pt x="5106972" y="611398"/>
                </a:cubicBezTo>
                <a:lnTo>
                  <a:pt x="71931" y="611398"/>
                </a:lnTo>
                <a:cubicBezTo>
                  <a:pt x="32231" y="611398"/>
                  <a:pt x="0" y="579167"/>
                  <a:pt x="0" y="539467"/>
                </a:cubicBezTo>
                <a:lnTo>
                  <a:pt x="0" y="71931"/>
                </a:lnTo>
                <a:cubicBezTo>
                  <a:pt x="0" y="32231"/>
                  <a:pt x="32231" y="0"/>
                  <a:pt x="71931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6" name="Shape 14"/>
          <p:cNvSpPr/>
          <p:nvPr/>
        </p:nvSpPr>
        <p:spPr>
          <a:xfrm>
            <a:off x="693224" y="3679660"/>
            <a:ext cx="287717" cy="287717"/>
          </a:xfrm>
          <a:custGeom>
            <a:avLst/>
            <a:gdLst/>
            <a:ahLst/>
            <a:cxnLst/>
            <a:rect l="l" t="t" r="r" b="b"/>
            <a:pathLst>
              <a:path w="287717" h="287717">
                <a:moveTo>
                  <a:pt x="71929" y="0"/>
                </a:moveTo>
                <a:lnTo>
                  <a:pt x="215788" y="0"/>
                </a:lnTo>
                <a:cubicBezTo>
                  <a:pt x="255513" y="0"/>
                  <a:pt x="287717" y="32204"/>
                  <a:pt x="287717" y="71929"/>
                </a:cubicBezTo>
                <a:lnTo>
                  <a:pt x="287717" y="215788"/>
                </a:lnTo>
                <a:cubicBezTo>
                  <a:pt x="287717" y="255513"/>
                  <a:pt x="255513" y="287717"/>
                  <a:pt x="215788" y="287717"/>
                </a:cubicBezTo>
                <a:lnTo>
                  <a:pt x="71929" y="287717"/>
                </a:lnTo>
                <a:cubicBezTo>
                  <a:pt x="32204" y="287717"/>
                  <a:pt x="0" y="255513"/>
                  <a:pt x="0" y="215788"/>
                </a:cubicBezTo>
                <a:lnTo>
                  <a:pt x="0" y="71929"/>
                </a:lnTo>
                <a:cubicBezTo>
                  <a:pt x="0" y="32230"/>
                  <a:pt x="32230" y="0"/>
                  <a:pt x="71929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7" name="Shape 15"/>
          <p:cNvSpPr/>
          <p:nvPr/>
        </p:nvSpPr>
        <p:spPr>
          <a:xfrm>
            <a:off x="764092" y="3760518"/>
            <a:ext cx="141611" cy="125876"/>
          </a:xfrm>
          <a:custGeom>
            <a:avLst/>
            <a:gdLst/>
            <a:ahLst/>
            <a:cxnLst/>
            <a:rect l="l" t="t" r="r" b="b"/>
            <a:pathLst>
              <a:path w="141611" h="125876">
                <a:moveTo>
                  <a:pt x="70805" y="-7867"/>
                </a:moveTo>
                <a:cubicBezTo>
                  <a:pt x="83831" y="-7867"/>
                  <a:pt x="94407" y="2708"/>
                  <a:pt x="94407" y="15735"/>
                </a:cubicBezTo>
                <a:cubicBezTo>
                  <a:pt x="94407" y="28761"/>
                  <a:pt x="83831" y="39336"/>
                  <a:pt x="70805" y="39336"/>
                </a:cubicBezTo>
                <a:cubicBezTo>
                  <a:pt x="57779" y="39336"/>
                  <a:pt x="47204" y="28761"/>
                  <a:pt x="47204" y="15735"/>
                </a:cubicBezTo>
                <a:cubicBezTo>
                  <a:pt x="47204" y="2708"/>
                  <a:pt x="57779" y="-7867"/>
                  <a:pt x="70805" y="-7867"/>
                </a:cubicBezTo>
                <a:close/>
                <a:moveTo>
                  <a:pt x="11801" y="74739"/>
                </a:moveTo>
                <a:cubicBezTo>
                  <a:pt x="11801" y="57505"/>
                  <a:pt x="23356" y="42434"/>
                  <a:pt x="40590" y="34198"/>
                </a:cubicBezTo>
                <a:cubicBezTo>
                  <a:pt x="46810" y="44352"/>
                  <a:pt x="58021" y="51137"/>
                  <a:pt x="70805" y="51137"/>
                </a:cubicBezTo>
                <a:cubicBezTo>
                  <a:pt x="84499" y="51137"/>
                  <a:pt x="96398" y="43344"/>
                  <a:pt x="102274" y="31961"/>
                </a:cubicBezTo>
                <a:cubicBezTo>
                  <a:pt x="106159" y="29183"/>
                  <a:pt x="110904" y="27535"/>
                  <a:pt x="116042" y="27535"/>
                </a:cubicBezTo>
                <a:lnTo>
                  <a:pt x="120836" y="27535"/>
                </a:lnTo>
                <a:cubicBezTo>
                  <a:pt x="123393" y="27535"/>
                  <a:pt x="125261" y="29945"/>
                  <a:pt x="124647" y="32428"/>
                </a:cubicBezTo>
                <a:lnTo>
                  <a:pt x="120443" y="49220"/>
                </a:lnTo>
                <a:cubicBezTo>
                  <a:pt x="122877" y="52268"/>
                  <a:pt x="124917" y="55538"/>
                  <a:pt x="126442" y="59004"/>
                </a:cubicBezTo>
                <a:lnTo>
                  <a:pt x="131777" y="59004"/>
                </a:lnTo>
                <a:cubicBezTo>
                  <a:pt x="135046" y="59004"/>
                  <a:pt x="137677" y="61635"/>
                  <a:pt x="137677" y="64905"/>
                </a:cubicBezTo>
                <a:lnTo>
                  <a:pt x="137677" y="92440"/>
                </a:lnTo>
                <a:cubicBezTo>
                  <a:pt x="137677" y="95710"/>
                  <a:pt x="135046" y="98341"/>
                  <a:pt x="131777" y="98341"/>
                </a:cubicBezTo>
                <a:lnTo>
                  <a:pt x="121942" y="98341"/>
                </a:lnTo>
                <a:cubicBezTo>
                  <a:pt x="117886" y="103749"/>
                  <a:pt x="112477" y="108076"/>
                  <a:pt x="106208" y="110805"/>
                </a:cubicBezTo>
                <a:lnTo>
                  <a:pt x="106208" y="118009"/>
                </a:lnTo>
                <a:cubicBezTo>
                  <a:pt x="106208" y="122360"/>
                  <a:pt x="102692" y="125876"/>
                  <a:pt x="98341" y="125876"/>
                </a:cubicBezTo>
                <a:lnTo>
                  <a:pt x="90228" y="125876"/>
                </a:lnTo>
                <a:cubicBezTo>
                  <a:pt x="86712" y="125876"/>
                  <a:pt x="83639" y="123541"/>
                  <a:pt x="82655" y="120172"/>
                </a:cubicBezTo>
                <a:lnTo>
                  <a:pt x="80910" y="114075"/>
                </a:lnTo>
                <a:lnTo>
                  <a:pt x="60676" y="114075"/>
                </a:lnTo>
                <a:lnTo>
                  <a:pt x="58931" y="120172"/>
                </a:lnTo>
                <a:cubicBezTo>
                  <a:pt x="57972" y="123541"/>
                  <a:pt x="54899" y="125876"/>
                  <a:pt x="51383" y="125876"/>
                </a:cubicBezTo>
                <a:lnTo>
                  <a:pt x="43270" y="125876"/>
                </a:lnTo>
                <a:cubicBezTo>
                  <a:pt x="38918" y="125876"/>
                  <a:pt x="35403" y="122360"/>
                  <a:pt x="35403" y="118009"/>
                </a:cubicBezTo>
                <a:lnTo>
                  <a:pt x="35403" y="110805"/>
                </a:lnTo>
                <a:cubicBezTo>
                  <a:pt x="21512" y="104733"/>
                  <a:pt x="11801" y="90867"/>
                  <a:pt x="11801" y="74739"/>
                </a:cubicBezTo>
                <a:close/>
                <a:moveTo>
                  <a:pt x="104241" y="78673"/>
                </a:moveTo>
                <a:cubicBezTo>
                  <a:pt x="107498" y="78673"/>
                  <a:pt x="110142" y="76029"/>
                  <a:pt x="110142" y="72772"/>
                </a:cubicBezTo>
                <a:cubicBezTo>
                  <a:pt x="110142" y="69516"/>
                  <a:pt x="107498" y="66872"/>
                  <a:pt x="104241" y="66872"/>
                </a:cubicBezTo>
                <a:cubicBezTo>
                  <a:pt x="100985" y="66872"/>
                  <a:pt x="98341" y="69516"/>
                  <a:pt x="98341" y="72772"/>
                </a:cubicBezTo>
                <a:cubicBezTo>
                  <a:pt x="98341" y="76029"/>
                  <a:pt x="100985" y="78673"/>
                  <a:pt x="104241" y="78673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8" name="Text 16"/>
          <p:cNvSpPr/>
          <p:nvPr/>
        </p:nvSpPr>
        <p:spPr>
          <a:xfrm>
            <a:off x="1088772" y="3661709"/>
            <a:ext cx="3012035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Reserve Allocation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088772" y="3877591"/>
            <a:ext cx="3003044" cy="179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Allocate sufficient reserves for future claims payments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85361" y="4272982"/>
            <a:ext cx="5178903" cy="611398"/>
          </a:xfrm>
          <a:custGeom>
            <a:avLst/>
            <a:gdLst/>
            <a:ahLst/>
            <a:cxnLst/>
            <a:rect l="l" t="t" r="r" b="b"/>
            <a:pathLst>
              <a:path w="5178903" h="611398">
                <a:moveTo>
                  <a:pt x="71931" y="0"/>
                </a:moveTo>
                <a:lnTo>
                  <a:pt x="5106972" y="0"/>
                </a:lnTo>
                <a:cubicBezTo>
                  <a:pt x="5146698" y="0"/>
                  <a:pt x="5178903" y="32205"/>
                  <a:pt x="5178903" y="71931"/>
                </a:cubicBezTo>
                <a:lnTo>
                  <a:pt x="5178903" y="539467"/>
                </a:lnTo>
                <a:cubicBezTo>
                  <a:pt x="5178903" y="579194"/>
                  <a:pt x="5146698" y="611398"/>
                  <a:pt x="5106972" y="611398"/>
                </a:cubicBezTo>
                <a:lnTo>
                  <a:pt x="71931" y="611398"/>
                </a:lnTo>
                <a:cubicBezTo>
                  <a:pt x="32231" y="611398"/>
                  <a:pt x="0" y="579167"/>
                  <a:pt x="0" y="539467"/>
                </a:cubicBezTo>
                <a:lnTo>
                  <a:pt x="0" y="71931"/>
                </a:lnTo>
                <a:cubicBezTo>
                  <a:pt x="0" y="32231"/>
                  <a:pt x="32231" y="0"/>
                  <a:pt x="71931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1" name="Shape 19"/>
          <p:cNvSpPr/>
          <p:nvPr/>
        </p:nvSpPr>
        <p:spPr>
          <a:xfrm>
            <a:off x="693224" y="4398796"/>
            <a:ext cx="287717" cy="287717"/>
          </a:xfrm>
          <a:custGeom>
            <a:avLst/>
            <a:gdLst/>
            <a:ahLst/>
            <a:cxnLst/>
            <a:rect l="l" t="t" r="r" b="b"/>
            <a:pathLst>
              <a:path w="287717" h="287717">
                <a:moveTo>
                  <a:pt x="71929" y="0"/>
                </a:moveTo>
                <a:lnTo>
                  <a:pt x="215788" y="0"/>
                </a:lnTo>
                <a:cubicBezTo>
                  <a:pt x="255513" y="0"/>
                  <a:pt x="287717" y="32204"/>
                  <a:pt x="287717" y="71929"/>
                </a:cubicBezTo>
                <a:lnTo>
                  <a:pt x="287717" y="215788"/>
                </a:lnTo>
                <a:cubicBezTo>
                  <a:pt x="287717" y="255513"/>
                  <a:pt x="255513" y="287717"/>
                  <a:pt x="215788" y="287717"/>
                </a:cubicBezTo>
                <a:lnTo>
                  <a:pt x="71929" y="287717"/>
                </a:lnTo>
                <a:cubicBezTo>
                  <a:pt x="32204" y="287717"/>
                  <a:pt x="0" y="255513"/>
                  <a:pt x="0" y="215788"/>
                </a:cubicBezTo>
                <a:lnTo>
                  <a:pt x="0" y="71929"/>
                </a:lnTo>
                <a:cubicBezTo>
                  <a:pt x="0" y="32230"/>
                  <a:pt x="32230" y="0"/>
                  <a:pt x="71929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2" name="Shape 20"/>
          <p:cNvSpPr/>
          <p:nvPr/>
        </p:nvSpPr>
        <p:spPr>
          <a:xfrm>
            <a:off x="771959" y="4479654"/>
            <a:ext cx="125876" cy="125876"/>
          </a:xfrm>
          <a:custGeom>
            <a:avLst/>
            <a:gdLst/>
            <a:ahLst/>
            <a:cxnLst/>
            <a:rect l="l" t="t" r="r" b="b"/>
            <a:pathLst>
              <a:path w="125876" h="125876">
                <a:moveTo>
                  <a:pt x="62938" y="0"/>
                </a:moveTo>
                <a:cubicBezTo>
                  <a:pt x="64069" y="0"/>
                  <a:pt x="65200" y="246"/>
                  <a:pt x="66232" y="713"/>
                </a:cubicBezTo>
                <a:lnTo>
                  <a:pt x="112551" y="20357"/>
                </a:lnTo>
                <a:cubicBezTo>
                  <a:pt x="117960" y="22643"/>
                  <a:pt x="121992" y="27978"/>
                  <a:pt x="121967" y="34419"/>
                </a:cubicBezTo>
                <a:cubicBezTo>
                  <a:pt x="121844" y="58808"/>
                  <a:pt x="111813" y="103430"/>
                  <a:pt x="69453" y="123713"/>
                </a:cubicBezTo>
                <a:cubicBezTo>
                  <a:pt x="65347" y="125679"/>
                  <a:pt x="60578" y="125679"/>
                  <a:pt x="56472" y="123713"/>
                </a:cubicBezTo>
                <a:cubicBezTo>
                  <a:pt x="14087" y="103430"/>
                  <a:pt x="4081" y="58808"/>
                  <a:pt x="3958" y="34419"/>
                </a:cubicBezTo>
                <a:cubicBezTo>
                  <a:pt x="3934" y="27978"/>
                  <a:pt x="7966" y="22643"/>
                  <a:pt x="13374" y="20357"/>
                </a:cubicBezTo>
                <a:lnTo>
                  <a:pt x="59668" y="713"/>
                </a:lnTo>
                <a:cubicBezTo>
                  <a:pt x="60701" y="246"/>
                  <a:pt x="61807" y="0"/>
                  <a:pt x="62938" y="0"/>
                </a:cubicBezTo>
                <a:close/>
                <a:moveTo>
                  <a:pt x="62938" y="16423"/>
                </a:moveTo>
                <a:lnTo>
                  <a:pt x="62938" y="109379"/>
                </a:lnTo>
                <a:cubicBezTo>
                  <a:pt x="96866" y="92957"/>
                  <a:pt x="105987" y="56570"/>
                  <a:pt x="106208" y="34788"/>
                </a:cubicBezTo>
                <a:lnTo>
                  <a:pt x="62938" y="16447"/>
                </a:lnTo>
                <a:lnTo>
                  <a:pt x="62938" y="16447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3" name="Text 21"/>
          <p:cNvSpPr/>
          <p:nvPr/>
        </p:nvSpPr>
        <p:spPr>
          <a:xfrm>
            <a:off x="1088772" y="4380845"/>
            <a:ext cx="2769274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Risk Identification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88772" y="4596726"/>
            <a:ext cx="2760283" cy="179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Identify and manage high-risk policies proactively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210762" y="1355228"/>
            <a:ext cx="5620468" cy="4451618"/>
          </a:xfrm>
          <a:custGeom>
            <a:avLst/>
            <a:gdLst/>
            <a:ahLst/>
            <a:cxnLst/>
            <a:rect l="l" t="t" r="r" b="b"/>
            <a:pathLst>
              <a:path w="5620468" h="4451618">
                <a:moveTo>
                  <a:pt x="107907" y="0"/>
                </a:moveTo>
                <a:lnTo>
                  <a:pt x="5512561" y="0"/>
                </a:lnTo>
                <a:cubicBezTo>
                  <a:pt x="5572156" y="0"/>
                  <a:pt x="5620468" y="48312"/>
                  <a:pt x="5620468" y="107907"/>
                </a:cubicBezTo>
                <a:lnTo>
                  <a:pt x="5620468" y="4343711"/>
                </a:lnTo>
                <a:cubicBezTo>
                  <a:pt x="5620468" y="4403307"/>
                  <a:pt x="5572156" y="4451618"/>
                  <a:pt x="5512561" y="4451618"/>
                </a:cubicBezTo>
                <a:lnTo>
                  <a:pt x="107907" y="4451618"/>
                </a:lnTo>
                <a:cubicBezTo>
                  <a:pt x="48312" y="4451618"/>
                  <a:pt x="0" y="4403307"/>
                  <a:pt x="0" y="4343711"/>
                </a:cubicBezTo>
                <a:lnTo>
                  <a:pt x="0" y="107907"/>
                </a:lnTo>
                <a:cubicBezTo>
                  <a:pt x="0" y="48352"/>
                  <a:pt x="48352" y="0"/>
                  <a:pt x="107907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6" name="Shape 24"/>
          <p:cNvSpPr/>
          <p:nvPr/>
        </p:nvSpPr>
        <p:spPr>
          <a:xfrm>
            <a:off x="6436478" y="1580944"/>
            <a:ext cx="423583" cy="423583"/>
          </a:xfrm>
          <a:custGeom>
            <a:avLst/>
            <a:gdLst/>
            <a:ahLst/>
            <a:cxnLst/>
            <a:rect l="l" t="t" r="r" b="b"/>
            <a:pathLst>
              <a:path w="423583" h="423583">
                <a:moveTo>
                  <a:pt x="107895" y="0"/>
                </a:moveTo>
                <a:lnTo>
                  <a:pt x="315688" y="0"/>
                </a:lnTo>
                <a:cubicBezTo>
                  <a:pt x="375277" y="0"/>
                  <a:pt x="423583" y="48306"/>
                  <a:pt x="423583" y="107895"/>
                </a:cubicBezTo>
                <a:lnTo>
                  <a:pt x="423583" y="315688"/>
                </a:lnTo>
                <a:cubicBezTo>
                  <a:pt x="423583" y="375277"/>
                  <a:pt x="375277" y="423583"/>
                  <a:pt x="315688" y="423583"/>
                </a:cubicBezTo>
                <a:lnTo>
                  <a:pt x="107895" y="423583"/>
                </a:lnTo>
                <a:cubicBezTo>
                  <a:pt x="48306" y="423583"/>
                  <a:pt x="0" y="375277"/>
                  <a:pt x="0" y="315688"/>
                </a:cubicBezTo>
                <a:lnTo>
                  <a:pt x="0" y="107895"/>
                </a:lnTo>
                <a:cubicBezTo>
                  <a:pt x="0" y="48306"/>
                  <a:pt x="48306" y="0"/>
                  <a:pt x="107895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7" name="Shape 25"/>
          <p:cNvSpPr/>
          <p:nvPr/>
        </p:nvSpPr>
        <p:spPr>
          <a:xfrm>
            <a:off x="6557296" y="1701763"/>
            <a:ext cx="179823" cy="179823"/>
          </a:xfrm>
          <a:custGeom>
            <a:avLst/>
            <a:gdLst/>
            <a:ahLst/>
            <a:cxnLst/>
            <a:rect l="l" t="t" r="r" b="b"/>
            <a:pathLst>
              <a:path w="179823" h="179823">
                <a:moveTo>
                  <a:pt x="89912" y="179823"/>
                </a:moveTo>
                <a:cubicBezTo>
                  <a:pt x="139535" y="179823"/>
                  <a:pt x="179823" y="139535"/>
                  <a:pt x="179823" y="89912"/>
                </a:cubicBezTo>
                <a:cubicBezTo>
                  <a:pt x="179823" y="40288"/>
                  <a:pt x="139535" y="0"/>
                  <a:pt x="89912" y="0"/>
                </a:cubicBezTo>
                <a:cubicBezTo>
                  <a:pt x="40288" y="0"/>
                  <a:pt x="0" y="40288"/>
                  <a:pt x="0" y="89912"/>
                </a:cubicBezTo>
                <a:cubicBezTo>
                  <a:pt x="0" y="139535"/>
                  <a:pt x="40288" y="179823"/>
                  <a:pt x="89912" y="179823"/>
                </a:cubicBezTo>
                <a:close/>
                <a:moveTo>
                  <a:pt x="119554" y="74704"/>
                </a:moveTo>
                <a:lnTo>
                  <a:pt x="91457" y="119660"/>
                </a:lnTo>
                <a:cubicBezTo>
                  <a:pt x="89982" y="122013"/>
                  <a:pt x="87453" y="123488"/>
                  <a:pt x="84678" y="123628"/>
                </a:cubicBezTo>
                <a:cubicBezTo>
                  <a:pt x="81904" y="123769"/>
                  <a:pt x="79235" y="122504"/>
                  <a:pt x="77584" y="120257"/>
                </a:cubicBezTo>
                <a:lnTo>
                  <a:pt x="60725" y="97779"/>
                </a:lnTo>
                <a:cubicBezTo>
                  <a:pt x="57916" y="94056"/>
                  <a:pt x="58688" y="88788"/>
                  <a:pt x="62411" y="85978"/>
                </a:cubicBezTo>
                <a:cubicBezTo>
                  <a:pt x="66134" y="83168"/>
                  <a:pt x="71402" y="83941"/>
                  <a:pt x="74212" y="87664"/>
                </a:cubicBezTo>
                <a:lnTo>
                  <a:pt x="83695" y="100308"/>
                </a:lnTo>
                <a:lnTo>
                  <a:pt x="105260" y="65783"/>
                </a:lnTo>
                <a:cubicBezTo>
                  <a:pt x="107718" y="61849"/>
                  <a:pt x="112916" y="60620"/>
                  <a:pt x="116885" y="63114"/>
                </a:cubicBezTo>
                <a:cubicBezTo>
                  <a:pt x="120854" y="65607"/>
                  <a:pt x="122048" y="70770"/>
                  <a:pt x="119554" y="74739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8" name="Text 26"/>
          <p:cNvSpPr/>
          <p:nvPr/>
        </p:nvSpPr>
        <p:spPr>
          <a:xfrm>
            <a:off x="6970795" y="1647909"/>
            <a:ext cx="1294726" cy="287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99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Solution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31483" y="2187222"/>
            <a:ext cx="5250832" cy="4675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3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production-ready </a:t>
            </a:r>
            <a:r>
              <a:rPr lang="en-US" sz="1133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Random Forest model</a:t>
            </a:r>
            <a:r>
              <a:rPr lang="en-US" sz="1133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trained on 70,791 Belgian motor insurance claims, optimized for individual claim accuracy with the lowest MAPE.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36478" y="2839705"/>
            <a:ext cx="5170911" cy="837176"/>
          </a:xfrm>
          <a:custGeom>
            <a:avLst/>
            <a:gdLst/>
            <a:ahLst/>
            <a:cxnLst/>
            <a:rect l="l" t="t" r="r" b="b"/>
            <a:pathLst>
              <a:path w="5170911" h="837176">
                <a:moveTo>
                  <a:pt x="71930" y="0"/>
                </a:moveTo>
                <a:lnTo>
                  <a:pt x="5098980" y="0"/>
                </a:lnTo>
                <a:cubicBezTo>
                  <a:pt x="5138706" y="0"/>
                  <a:pt x="5170911" y="32204"/>
                  <a:pt x="5170911" y="71930"/>
                </a:cubicBezTo>
                <a:lnTo>
                  <a:pt x="5170911" y="765246"/>
                </a:lnTo>
                <a:cubicBezTo>
                  <a:pt x="5170911" y="804972"/>
                  <a:pt x="5138706" y="837176"/>
                  <a:pt x="5098980" y="837176"/>
                </a:cubicBezTo>
                <a:lnTo>
                  <a:pt x="71930" y="837176"/>
                </a:lnTo>
                <a:cubicBezTo>
                  <a:pt x="32204" y="837176"/>
                  <a:pt x="0" y="804972"/>
                  <a:pt x="0" y="765246"/>
                </a:cubicBezTo>
                <a:lnTo>
                  <a:pt x="0" y="71930"/>
                </a:lnTo>
                <a:cubicBezTo>
                  <a:pt x="0" y="32231"/>
                  <a:pt x="32231" y="0"/>
                  <a:pt x="71930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1" name="Text 29"/>
          <p:cNvSpPr/>
          <p:nvPr/>
        </p:nvSpPr>
        <p:spPr>
          <a:xfrm>
            <a:off x="6585237" y="3024212"/>
            <a:ext cx="827186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Dataset Size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0879761" y="2988465"/>
            <a:ext cx="683327" cy="287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99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70,791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585237" y="3347799"/>
            <a:ext cx="4936142" cy="179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Belgian MTPL insurance claims (2004-2016)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36478" y="3794079"/>
            <a:ext cx="5170911" cy="801211"/>
          </a:xfrm>
          <a:custGeom>
            <a:avLst/>
            <a:gdLst/>
            <a:ahLst/>
            <a:cxnLst/>
            <a:rect l="l" t="t" r="r" b="b"/>
            <a:pathLst>
              <a:path w="5170911" h="801211">
                <a:moveTo>
                  <a:pt x="71933" y="0"/>
                </a:moveTo>
                <a:lnTo>
                  <a:pt x="5098978" y="0"/>
                </a:lnTo>
                <a:cubicBezTo>
                  <a:pt x="5138705" y="0"/>
                  <a:pt x="5170911" y="32205"/>
                  <a:pt x="5170911" y="71933"/>
                </a:cubicBezTo>
                <a:lnTo>
                  <a:pt x="5170911" y="729279"/>
                </a:lnTo>
                <a:cubicBezTo>
                  <a:pt x="5170911" y="769006"/>
                  <a:pt x="5138705" y="801211"/>
                  <a:pt x="5098978" y="801211"/>
                </a:cubicBezTo>
                <a:lnTo>
                  <a:pt x="71933" y="801211"/>
                </a:lnTo>
                <a:cubicBezTo>
                  <a:pt x="32205" y="801211"/>
                  <a:pt x="0" y="769006"/>
                  <a:pt x="0" y="729279"/>
                </a:cubicBezTo>
                <a:lnTo>
                  <a:pt x="0" y="71933"/>
                </a:lnTo>
                <a:cubicBezTo>
                  <a:pt x="0" y="32232"/>
                  <a:pt x="32232" y="0"/>
                  <a:pt x="71933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5" name="Text 33"/>
          <p:cNvSpPr/>
          <p:nvPr/>
        </p:nvSpPr>
        <p:spPr>
          <a:xfrm>
            <a:off x="6585237" y="3960634"/>
            <a:ext cx="764248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Best Model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10279414" y="3942838"/>
            <a:ext cx="1267752" cy="25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6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Random Forest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585237" y="4266270"/>
            <a:ext cx="4936142" cy="179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Selected for lowest MAPE on individual claims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36478" y="4712549"/>
            <a:ext cx="5170911" cy="837176"/>
          </a:xfrm>
          <a:custGeom>
            <a:avLst/>
            <a:gdLst/>
            <a:ahLst/>
            <a:cxnLst/>
            <a:rect l="l" t="t" r="r" b="b"/>
            <a:pathLst>
              <a:path w="5170911" h="837176">
                <a:moveTo>
                  <a:pt x="71930" y="0"/>
                </a:moveTo>
                <a:lnTo>
                  <a:pt x="5098980" y="0"/>
                </a:lnTo>
                <a:cubicBezTo>
                  <a:pt x="5138706" y="0"/>
                  <a:pt x="5170911" y="32204"/>
                  <a:pt x="5170911" y="71930"/>
                </a:cubicBezTo>
                <a:lnTo>
                  <a:pt x="5170911" y="765246"/>
                </a:lnTo>
                <a:cubicBezTo>
                  <a:pt x="5170911" y="804972"/>
                  <a:pt x="5138706" y="837176"/>
                  <a:pt x="5098980" y="837176"/>
                </a:cubicBezTo>
                <a:lnTo>
                  <a:pt x="71930" y="837176"/>
                </a:lnTo>
                <a:cubicBezTo>
                  <a:pt x="32204" y="837176"/>
                  <a:pt x="0" y="804972"/>
                  <a:pt x="0" y="765246"/>
                </a:cubicBezTo>
                <a:lnTo>
                  <a:pt x="0" y="71930"/>
                </a:lnTo>
                <a:cubicBezTo>
                  <a:pt x="0" y="32231"/>
                  <a:pt x="32231" y="0"/>
                  <a:pt x="71930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9" name="Text 37"/>
          <p:cNvSpPr/>
          <p:nvPr/>
        </p:nvSpPr>
        <p:spPr>
          <a:xfrm>
            <a:off x="6585237" y="4897056"/>
            <a:ext cx="1267752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 Performance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10748639" y="4861310"/>
            <a:ext cx="818195" cy="287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99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40.53%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585237" y="5220643"/>
            <a:ext cx="4936142" cy="179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Mean Absolute Percentage Error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364641" y="5964598"/>
            <a:ext cx="2752291" cy="693318"/>
          </a:xfrm>
          <a:custGeom>
            <a:avLst/>
            <a:gdLst/>
            <a:ahLst/>
            <a:cxnLst/>
            <a:rect l="l" t="t" r="r" b="b"/>
            <a:pathLst>
              <a:path w="2752291" h="693318">
                <a:moveTo>
                  <a:pt x="71932" y="0"/>
                </a:moveTo>
                <a:lnTo>
                  <a:pt x="2680359" y="0"/>
                </a:lnTo>
                <a:cubicBezTo>
                  <a:pt x="2720086" y="0"/>
                  <a:pt x="2752291" y="32205"/>
                  <a:pt x="2752291" y="71932"/>
                </a:cubicBezTo>
                <a:lnTo>
                  <a:pt x="2752291" y="621386"/>
                </a:lnTo>
                <a:cubicBezTo>
                  <a:pt x="2752291" y="661113"/>
                  <a:pt x="2720086" y="693318"/>
                  <a:pt x="2680359" y="693318"/>
                </a:cubicBezTo>
                <a:lnTo>
                  <a:pt x="71932" y="693318"/>
                </a:lnTo>
                <a:cubicBezTo>
                  <a:pt x="32205" y="693318"/>
                  <a:pt x="0" y="661113"/>
                  <a:pt x="0" y="621386"/>
                </a:cubicBezTo>
                <a:lnTo>
                  <a:pt x="0" y="71932"/>
                </a:lnTo>
                <a:cubicBezTo>
                  <a:pt x="0" y="32232"/>
                  <a:pt x="32232" y="0"/>
                  <a:pt x="71932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3" name="Text 41"/>
          <p:cNvSpPr/>
          <p:nvPr/>
        </p:nvSpPr>
        <p:spPr>
          <a:xfrm>
            <a:off x="423552" y="6077456"/>
            <a:ext cx="2634407" cy="287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99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46030" y="6364986"/>
            <a:ext cx="2589451" cy="179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9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Models Compared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3269751" y="5964598"/>
            <a:ext cx="2752291" cy="693318"/>
          </a:xfrm>
          <a:custGeom>
            <a:avLst/>
            <a:gdLst/>
            <a:ahLst/>
            <a:cxnLst/>
            <a:rect l="l" t="t" r="r" b="b"/>
            <a:pathLst>
              <a:path w="2752291" h="693318">
                <a:moveTo>
                  <a:pt x="71932" y="0"/>
                </a:moveTo>
                <a:lnTo>
                  <a:pt x="2680359" y="0"/>
                </a:lnTo>
                <a:cubicBezTo>
                  <a:pt x="2720086" y="0"/>
                  <a:pt x="2752291" y="32205"/>
                  <a:pt x="2752291" y="71932"/>
                </a:cubicBezTo>
                <a:lnTo>
                  <a:pt x="2752291" y="621386"/>
                </a:lnTo>
                <a:cubicBezTo>
                  <a:pt x="2752291" y="661113"/>
                  <a:pt x="2720086" y="693318"/>
                  <a:pt x="2680359" y="693318"/>
                </a:cubicBezTo>
                <a:lnTo>
                  <a:pt x="71932" y="693318"/>
                </a:lnTo>
                <a:cubicBezTo>
                  <a:pt x="32205" y="693318"/>
                  <a:pt x="0" y="661113"/>
                  <a:pt x="0" y="621386"/>
                </a:cubicBezTo>
                <a:lnTo>
                  <a:pt x="0" y="71932"/>
                </a:lnTo>
                <a:cubicBezTo>
                  <a:pt x="0" y="32232"/>
                  <a:pt x="32232" y="0"/>
                  <a:pt x="71932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6" name="Text 44"/>
          <p:cNvSpPr/>
          <p:nvPr/>
        </p:nvSpPr>
        <p:spPr>
          <a:xfrm>
            <a:off x="3328661" y="6077456"/>
            <a:ext cx="2634407" cy="287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99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3351139" y="6364986"/>
            <a:ext cx="2589451" cy="179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9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Features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174860" y="5964598"/>
            <a:ext cx="2752291" cy="693318"/>
          </a:xfrm>
          <a:custGeom>
            <a:avLst/>
            <a:gdLst/>
            <a:ahLst/>
            <a:cxnLst/>
            <a:rect l="l" t="t" r="r" b="b"/>
            <a:pathLst>
              <a:path w="2752291" h="693318">
                <a:moveTo>
                  <a:pt x="71932" y="0"/>
                </a:moveTo>
                <a:lnTo>
                  <a:pt x="2680359" y="0"/>
                </a:lnTo>
                <a:cubicBezTo>
                  <a:pt x="2720086" y="0"/>
                  <a:pt x="2752291" y="32205"/>
                  <a:pt x="2752291" y="71932"/>
                </a:cubicBezTo>
                <a:lnTo>
                  <a:pt x="2752291" y="621386"/>
                </a:lnTo>
                <a:cubicBezTo>
                  <a:pt x="2752291" y="661113"/>
                  <a:pt x="2720086" y="693318"/>
                  <a:pt x="2680359" y="693318"/>
                </a:cubicBezTo>
                <a:lnTo>
                  <a:pt x="71932" y="693318"/>
                </a:lnTo>
                <a:cubicBezTo>
                  <a:pt x="32205" y="693318"/>
                  <a:pt x="0" y="661113"/>
                  <a:pt x="0" y="621386"/>
                </a:cubicBezTo>
                <a:lnTo>
                  <a:pt x="0" y="71932"/>
                </a:lnTo>
                <a:cubicBezTo>
                  <a:pt x="0" y="32232"/>
                  <a:pt x="32232" y="0"/>
                  <a:pt x="71932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9" name="Text 47"/>
          <p:cNvSpPr/>
          <p:nvPr/>
        </p:nvSpPr>
        <p:spPr>
          <a:xfrm>
            <a:off x="6233771" y="6077456"/>
            <a:ext cx="2634407" cy="287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99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1000+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256249" y="6364986"/>
            <a:ext cx="2589451" cy="179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9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Vehicle Models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9079969" y="5964598"/>
            <a:ext cx="2752291" cy="693318"/>
          </a:xfrm>
          <a:custGeom>
            <a:avLst/>
            <a:gdLst/>
            <a:ahLst/>
            <a:cxnLst/>
            <a:rect l="l" t="t" r="r" b="b"/>
            <a:pathLst>
              <a:path w="2752291" h="693318">
                <a:moveTo>
                  <a:pt x="71932" y="0"/>
                </a:moveTo>
                <a:lnTo>
                  <a:pt x="2680359" y="0"/>
                </a:lnTo>
                <a:cubicBezTo>
                  <a:pt x="2720086" y="0"/>
                  <a:pt x="2752291" y="32205"/>
                  <a:pt x="2752291" y="71932"/>
                </a:cubicBezTo>
                <a:lnTo>
                  <a:pt x="2752291" y="621386"/>
                </a:lnTo>
                <a:cubicBezTo>
                  <a:pt x="2752291" y="661113"/>
                  <a:pt x="2720086" y="693318"/>
                  <a:pt x="2680359" y="693318"/>
                </a:cubicBezTo>
                <a:lnTo>
                  <a:pt x="71932" y="693318"/>
                </a:lnTo>
                <a:cubicBezTo>
                  <a:pt x="32205" y="693318"/>
                  <a:pt x="0" y="661113"/>
                  <a:pt x="0" y="621386"/>
                </a:cubicBezTo>
                <a:lnTo>
                  <a:pt x="0" y="71932"/>
                </a:lnTo>
                <a:cubicBezTo>
                  <a:pt x="0" y="32232"/>
                  <a:pt x="32232" y="0"/>
                  <a:pt x="71932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2" name="Text 50"/>
          <p:cNvSpPr/>
          <p:nvPr/>
        </p:nvSpPr>
        <p:spPr>
          <a:xfrm>
            <a:off x="9138880" y="6077456"/>
            <a:ext cx="2634407" cy="287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99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€12,802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9161358" y="6364986"/>
            <a:ext cx="2589451" cy="179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9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RMSE (EUR)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6292" y="386292"/>
            <a:ext cx="1906058" cy="353483"/>
          </a:xfrm>
          <a:custGeom>
            <a:avLst/>
            <a:gdLst/>
            <a:ahLst/>
            <a:cxnLst/>
            <a:rect l="l" t="t" r="r" b="b"/>
            <a:pathLst>
              <a:path w="1906058" h="353483">
                <a:moveTo>
                  <a:pt x="76200" y="0"/>
                </a:moveTo>
                <a:lnTo>
                  <a:pt x="1829858" y="0"/>
                </a:lnTo>
                <a:cubicBezTo>
                  <a:pt x="1871942" y="0"/>
                  <a:pt x="1906058" y="34116"/>
                  <a:pt x="1906058" y="76200"/>
                </a:cubicBezTo>
                <a:lnTo>
                  <a:pt x="1906058" y="277283"/>
                </a:lnTo>
                <a:cubicBezTo>
                  <a:pt x="1906058" y="319367"/>
                  <a:pt x="1871942" y="353483"/>
                  <a:pt x="1829858" y="353483"/>
                </a:cubicBezTo>
                <a:lnTo>
                  <a:pt x="76200" y="353483"/>
                </a:lnTo>
                <a:cubicBezTo>
                  <a:pt x="34116" y="353483"/>
                  <a:pt x="0" y="319367"/>
                  <a:pt x="0" y="277283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E07A5F">
              <a:alpha val="14902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543884" y="467651"/>
            <a:ext cx="1666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 • Project Overview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58903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Complete ML Workflow: From Raw Data to Production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6292" y="1397495"/>
            <a:ext cx="3696758" cy="1934633"/>
          </a:xfrm>
          <a:custGeom>
            <a:avLst/>
            <a:gdLst/>
            <a:ahLst/>
            <a:cxnLst/>
            <a:rect l="l" t="t" r="r" b="b"/>
            <a:pathLst>
              <a:path w="3696758" h="1934633">
                <a:moveTo>
                  <a:pt x="114298" y="0"/>
                </a:moveTo>
                <a:lnTo>
                  <a:pt x="3582460" y="0"/>
                </a:lnTo>
                <a:cubicBezTo>
                  <a:pt x="3645585" y="0"/>
                  <a:pt x="3696758" y="51173"/>
                  <a:pt x="3696758" y="114298"/>
                </a:cubicBezTo>
                <a:lnTo>
                  <a:pt x="3696758" y="1820335"/>
                </a:lnTo>
                <a:cubicBezTo>
                  <a:pt x="3696758" y="1883460"/>
                  <a:pt x="3645585" y="1934633"/>
                  <a:pt x="3582460" y="1934633"/>
                </a:cubicBezTo>
                <a:lnTo>
                  <a:pt x="114298" y="1934633"/>
                </a:lnTo>
                <a:cubicBezTo>
                  <a:pt x="51173" y="1934633"/>
                  <a:pt x="0" y="1883460"/>
                  <a:pt x="0" y="1820335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3316883" y="1402786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0"/>
                </a:moveTo>
                <a:lnTo>
                  <a:pt x="762000" y="0"/>
                </a:lnTo>
                <a:lnTo>
                  <a:pt x="762000" y="762000"/>
                </a:ln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7" name="Shape 5"/>
          <p:cNvSpPr/>
          <p:nvPr/>
        </p:nvSpPr>
        <p:spPr>
          <a:xfrm>
            <a:off x="543884" y="155508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/>
              </a:gs>
              <a:gs pos="100000">
                <a:srgbClr val="E07A5F">
                  <a:alpha val="70000"/>
                </a:srgbClr>
              </a:gs>
            </a:gsLst>
            <a:lin ang="2700000" scaled="1"/>
          </a:gra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BE"/>
          </a:p>
        </p:txBody>
      </p:sp>
      <p:sp>
        <p:nvSpPr>
          <p:cNvPr id="8" name="Text 6"/>
          <p:cNvSpPr/>
          <p:nvPr/>
        </p:nvSpPr>
        <p:spPr>
          <a:xfrm>
            <a:off x="742156" y="1650339"/>
            <a:ext cx="152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15219" y="1650339"/>
            <a:ext cx="1533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Data Engineering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43884" y="2126424"/>
            <a:ext cx="34575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Load and preprocess Belgian MTPL insurance data from R format, ensuring data quality and consistency.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66506" y="3012281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6681" y="53600"/>
                </a:moveTo>
                <a:cubicBezTo>
                  <a:pt x="112827" y="56153"/>
                  <a:pt x="108399" y="58210"/>
                  <a:pt x="103789" y="59851"/>
                </a:cubicBezTo>
                <a:cubicBezTo>
                  <a:pt x="91548" y="64227"/>
                  <a:pt x="75478" y="66675"/>
                  <a:pt x="58341" y="66675"/>
                </a:cubicBezTo>
                <a:cubicBezTo>
                  <a:pt x="41203" y="66675"/>
                  <a:pt x="25107" y="64201"/>
                  <a:pt x="12892" y="59851"/>
                </a:cubicBezTo>
                <a:cubicBezTo>
                  <a:pt x="8308" y="58210"/>
                  <a:pt x="3855" y="56153"/>
                  <a:pt x="0" y="53600"/>
                </a:cubicBezTo>
                <a:lnTo>
                  <a:pt x="0" y="75009"/>
                </a:lnTo>
                <a:cubicBezTo>
                  <a:pt x="0" y="86521"/>
                  <a:pt x="26123" y="95845"/>
                  <a:pt x="58341" y="95845"/>
                </a:cubicBezTo>
                <a:cubicBezTo>
                  <a:pt x="90558" y="95845"/>
                  <a:pt x="116681" y="86521"/>
                  <a:pt x="116681" y="75009"/>
                </a:cubicBezTo>
                <a:lnTo>
                  <a:pt x="116681" y="53600"/>
                </a:lnTo>
                <a:close/>
                <a:moveTo>
                  <a:pt x="116681" y="33337"/>
                </a:moveTo>
                <a:lnTo>
                  <a:pt x="116681" y="20836"/>
                </a:lnTo>
                <a:cubicBezTo>
                  <a:pt x="116681" y="9324"/>
                  <a:pt x="90558" y="0"/>
                  <a:pt x="58341" y="0"/>
                </a:cubicBezTo>
                <a:cubicBezTo>
                  <a:pt x="26123" y="0"/>
                  <a:pt x="0" y="9324"/>
                  <a:pt x="0" y="20836"/>
                </a:cubicBezTo>
                <a:lnTo>
                  <a:pt x="0" y="33337"/>
                </a:lnTo>
                <a:cubicBezTo>
                  <a:pt x="0" y="44849"/>
                  <a:pt x="26123" y="54173"/>
                  <a:pt x="58341" y="54173"/>
                </a:cubicBezTo>
                <a:cubicBezTo>
                  <a:pt x="90558" y="54173"/>
                  <a:pt x="116681" y="44849"/>
                  <a:pt x="116681" y="33337"/>
                </a:cubicBezTo>
                <a:close/>
                <a:moveTo>
                  <a:pt x="103789" y="101523"/>
                </a:moveTo>
                <a:cubicBezTo>
                  <a:pt x="91574" y="105873"/>
                  <a:pt x="75504" y="108347"/>
                  <a:pt x="58341" y="108347"/>
                </a:cubicBezTo>
                <a:cubicBezTo>
                  <a:pt x="41177" y="108347"/>
                  <a:pt x="25107" y="105873"/>
                  <a:pt x="12892" y="101523"/>
                </a:cubicBezTo>
                <a:cubicBezTo>
                  <a:pt x="8308" y="99882"/>
                  <a:pt x="3855" y="97825"/>
                  <a:pt x="0" y="95272"/>
                </a:cubicBezTo>
                <a:lnTo>
                  <a:pt x="0" y="112514"/>
                </a:lnTo>
                <a:cubicBezTo>
                  <a:pt x="0" y="124026"/>
                  <a:pt x="26123" y="133350"/>
                  <a:pt x="58341" y="133350"/>
                </a:cubicBezTo>
                <a:cubicBezTo>
                  <a:pt x="90558" y="133350"/>
                  <a:pt x="116681" y="124026"/>
                  <a:pt x="116681" y="112514"/>
                </a:cubicBezTo>
                <a:lnTo>
                  <a:pt x="116681" y="95272"/>
                </a:lnTo>
                <a:cubicBezTo>
                  <a:pt x="112827" y="97825"/>
                  <a:pt x="108399" y="99882"/>
                  <a:pt x="103789" y="101523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2" name="Text 10"/>
          <p:cNvSpPr/>
          <p:nvPr/>
        </p:nvSpPr>
        <p:spPr>
          <a:xfrm>
            <a:off x="786474" y="2983839"/>
            <a:ext cx="1323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beMTPL16.rda dataset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247059" y="1397495"/>
            <a:ext cx="3696758" cy="1934633"/>
          </a:xfrm>
          <a:custGeom>
            <a:avLst/>
            <a:gdLst/>
            <a:ahLst/>
            <a:cxnLst/>
            <a:rect l="l" t="t" r="r" b="b"/>
            <a:pathLst>
              <a:path w="3696758" h="1934633">
                <a:moveTo>
                  <a:pt x="114298" y="0"/>
                </a:moveTo>
                <a:lnTo>
                  <a:pt x="3582460" y="0"/>
                </a:lnTo>
                <a:cubicBezTo>
                  <a:pt x="3645585" y="0"/>
                  <a:pt x="3696758" y="51173"/>
                  <a:pt x="3696758" y="114298"/>
                </a:cubicBezTo>
                <a:lnTo>
                  <a:pt x="3696758" y="1820335"/>
                </a:lnTo>
                <a:cubicBezTo>
                  <a:pt x="3696758" y="1883460"/>
                  <a:pt x="3645585" y="1934633"/>
                  <a:pt x="3582460" y="1934633"/>
                </a:cubicBezTo>
                <a:lnTo>
                  <a:pt x="114298" y="1934633"/>
                </a:lnTo>
                <a:cubicBezTo>
                  <a:pt x="51173" y="1934633"/>
                  <a:pt x="0" y="1883460"/>
                  <a:pt x="0" y="1820335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4" name="Shape 12"/>
          <p:cNvSpPr/>
          <p:nvPr/>
        </p:nvSpPr>
        <p:spPr>
          <a:xfrm>
            <a:off x="7177650" y="1402786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0"/>
                </a:moveTo>
                <a:lnTo>
                  <a:pt x="762000" y="0"/>
                </a:lnTo>
                <a:lnTo>
                  <a:pt x="762000" y="762000"/>
                </a:ln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5" name="Shape 13"/>
          <p:cNvSpPr/>
          <p:nvPr/>
        </p:nvSpPr>
        <p:spPr>
          <a:xfrm>
            <a:off x="4404651" y="155508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/>
              </a:gs>
              <a:gs pos="100000">
                <a:srgbClr val="E07A5F">
                  <a:alpha val="70000"/>
                </a:srgbClr>
              </a:gs>
            </a:gsLst>
            <a:lin ang="2700000" scaled="1"/>
          </a:gra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BE"/>
          </a:p>
        </p:txBody>
      </p:sp>
      <p:sp>
        <p:nvSpPr>
          <p:cNvPr id="16" name="Text 14"/>
          <p:cNvSpPr/>
          <p:nvPr/>
        </p:nvSpPr>
        <p:spPr>
          <a:xfrm>
            <a:off x="4584568" y="1650339"/>
            <a:ext cx="19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975986" y="1650339"/>
            <a:ext cx="1781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Feature Engineering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404651" y="2126424"/>
            <a:ext cx="34575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Transform raw features including time-based categorical encoding (Day/Night) and age calculations.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402270" y="3012281"/>
            <a:ext cx="166688" cy="133350"/>
          </a:xfrm>
          <a:custGeom>
            <a:avLst/>
            <a:gdLst/>
            <a:ahLst/>
            <a:cxnLst/>
            <a:rect l="l" t="t" r="r" b="b"/>
            <a:pathLst>
              <a:path w="166688" h="133350">
                <a:moveTo>
                  <a:pt x="108321" y="54825"/>
                </a:moveTo>
                <a:cubicBezTo>
                  <a:pt x="111498" y="53965"/>
                  <a:pt x="114832" y="55476"/>
                  <a:pt x="116265" y="58419"/>
                </a:cubicBezTo>
                <a:lnTo>
                  <a:pt x="121109" y="68212"/>
                </a:lnTo>
                <a:cubicBezTo>
                  <a:pt x="123792" y="68576"/>
                  <a:pt x="126422" y="69306"/>
                  <a:pt x="128896" y="70321"/>
                </a:cubicBezTo>
                <a:lnTo>
                  <a:pt x="138012" y="64253"/>
                </a:lnTo>
                <a:cubicBezTo>
                  <a:pt x="140747" y="62430"/>
                  <a:pt x="144367" y="62794"/>
                  <a:pt x="146685" y="65112"/>
                </a:cubicBezTo>
                <a:lnTo>
                  <a:pt x="151686" y="70113"/>
                </a:lnTo>
                <a:cubicBezTo>
                  <a:pt x="154004" y="72431"/>
                  <a:pt x="154368" y="76077"/>
                  <a:pt x="152545" y="78786"/>
                </a:cubicBezTo>
                <a:lnTo>
                  <a:pt x="146477" y="87876"/>
                </a:lnTo>
                <a:cubicBezTo>
                  <a:pt x="146971" y="89100"/>
                  <a:pt x="147414" y="90376"/>
                  <a:pt x="147779" y="91704"/>
                </a:cubicBezTo>
                <a:cubicBezTo>
                  <a:pt x="148144" y="93032"/>
                  <a:pt x="148378" y="94335"/>
                  <a:pt x="148560" y="95663"/>
                </a:cubicBezTo>
                <a:lnTo>
                  <a:pt x="158379" y="100507"/>
                </a:lnTo>
                <a:cubicBezTo>
                  <a:pt x="161322" y="101966"/>
                  <a:pt x="162833" y="105300"/>
                  <a:pt x="161973" y="108451"/>
                </a:cubicBezTo>
                <a:lnTo>
                  <a:pt x="160150" y="115275"/>
                </a:lnTo>
                <a:cubicBezTo>
                  <a:pt x="159291" y="118426"/>
                  <a:pt x="156348" y="120562"/>
                  <a:pt x="153066" y="120354"/>
                </a:cubicBezTo>
                <a:lnTo>
                  <a:pt x="142127" y="119650"/>
                </a:lnTo>
                <a:cubicBezTo>
                  <a:pt x="140486" y="121760"/>
                  <a:pt x="138585" y="123713"/>
                  <a:pt x="136423" y="125380"/>
                </a:cubicBezTo>
                <a:lnTo>
                  <a:pt x="137127" y="136293"/>
                </a:lnTo>
                <a:cubicBezTo>
                  <a:pt x="137335" y="139575"/>
                  <a:pt x="135199" y="142544"/>
                  <a:pt x="132048" y="143377"/>
                </a:cubicBezTo>
                <a:lnTo>
                  <a:pt x="125224" y="145200"/>
                </a:lnTo>
                <a:cubicBezTo>
                  <a:pt x="122047" y="146060"/>
                  <a:pt x="118739" y="144549"/>
                  <a:pt x="117280" y="141606"/>
                </a:cubicBezTo>
                <a:lnTo>
                  <a:pt x="112436" y="131813"/>
                </a:lnTo>
                <a:cubicBezTo>
                  <a:pt x="109753" y="131449"/>
                  <a:pt x="107123" y="130719"/>
                  <a:pt x="104648" y="129704"/>
                </a:cubicBezTo>
                <a:lnTo>
                  <a:pt x="95533" y="135772"/>
                </a:lnTo>
                <a:cubicBezTo>
                  <a:pt x="92798" y="137595"/>
                  <a:pt x="89178" y="137231"/>
                  <a:pt x="86860" y="134913"/>
                </a:cubicBezTo>
                <a:lnTo>
                  <a:pt x="81859" y="129912"/>
                </a:lnTo>
                <a:cubicBezTo>
                  <a:pt x="79541" y="127594"/>
                  <a:pt x="79177" y="123974"/>
                  <a:pt x="81000" y="121239"/>
                </a:cubicBezTo>
                <a:lnTo>
                  <a:pt x="87068" y="112123"/>
                </a:lnTo>
                <a:cubicBezTo>
                  <a:pt x="86573" y="110899"/>
                  <a:pt x="86131" y="109623"/>
                  <a:pt x="85766" y="108295"/>
                </a:cubicBezTo>
                <a:cubicBezTo>
                  <a:pt x="85401" y="106966"/>
                  <a:pt x="85167" y="105638"/>
                  <a:pt x="84985" y="104336"/>
                </a:cubicBezTo>
                <a:lnTo>
                  <a:pt x="75166" y="99492"/>
                </a:lnTo>
                <a:cubicBezTo>
                  <a:pt x="72223" y="98033"/>
                  <a:pt x="70738" y="94699"/>
                  <a:pt x="71571" y="91548"/>
                </a:cubicBezTo>
                <a:lnTo>
                  <a:pt x="73395" y="84724"/>
                </a:lnTo>
                <a:cubicBezTo>
                  <a:pt x="74254" y="81573"/>
                  <a:pt x="77197" y="79437"/>
                  <a:pt x="80479" y="79645"/>
                </a:cubicBezTo>
                <a:lnTo>
                  <a:pt x="91392" y="80349"/>
                </a:lnTo>
                <a:cubicBezTo>
                  <a:pt x="93032" y="78239"/>
                  <a:pt x="94934" y="76286"/>
                  <a:pt x="97095" y="74619"/>
                </a:cubicBezTo>
                <a:lnTo>
                  <a:pt x="96392" y="63732"/>
                </a:lnTo>
                <a:cubicBezTo>
                  <a:pt x="96184" y="60450"/>
                  <a:pt x="98320" y="57481"/>
                  <a:pt x="101471" y="56648"/>
                </a:cubicBezTo>
                <a:lnTo>
                  <a:pt x="108295" y="54825"/>
                </a:lnTo>
                <a:close/>
                <a:moveTo>
                  <a:pt x="116785" y="88553"/>
                </a:moveTo>
                <a:cubicBezTo>
                  <a:pt x="110461" y="88560"/>
                  <a:pt x="105331" y="93701"/>
                  <a:pt x="105339" y="100026"/>
                </a:cubicBezTo>
                <a:cubicBezTo>
                  <a:pt x="105346" y="106350"/>
                  <a:pt x="110487" y="111479"/>
                  <a:pt x="116811" y="111472"/>
                </a:cubicBezTo>
                <a:cubicBezTo>
                  <a:pt x="123136" y="111465"/>
                  <a:pt x="128265" y="106324"/>
                  <a:pt x="128258" y="99999"/>
                </a:cubicBezTo>
                <a:cubicBezTo>
                  <a:pt x="128251" y="93675"/>
                  <a:pt x="123110" y="88546"/>
                  <a:pt x="116785" y="88553"/>
                </a:cubicBezTo>
                <a:close/>
                <a:moveTo>
                  <a:pt x="58575" y="-11850"/>
                </a:moveTo>
                <a:lnTo>
                  <a:pt x="65399" y="-10027"/>
                </a:lnTo>
                <a:cubicBezTo>
                  <a:pt x="68550" y="-9168"/>
                  <a:pt x="70686" y="-6199"/>
                  <a:pt x="70478" y="-2943"/>
                </a:cubicBezTo>
                <a:lnTo>
                  <a:pt x="69774" y="7944"/>
                </a:lnTo>
                <a:cubicBezTo>
                  <a:pt x="71936" y="9611"/>
                  <a:pt x="73837" y="11538"/>
                  <a:pt x="75478" y="13674"/>
                </a:cubicBezTo>
                <a:lnTo>
                  <a:pt x="86417" y="12970"/>
                </a:lnTo>
                <a:cubicBezTo>
                  <a:pt x="89673" y="12762"/>
                  <a:pt x="92642" y="14898"/>
                  <a:pt x="93501" y="18049"/>
                </a:cubicBezTo>
                <a:lnTo>
                  <a:pt x="95324" y="24873"/>
                </a:lnTo>
                <a:cubicBezTo>
                  <a:pt x="96158" y="28024"/>
                  <a:pt x="94673" y="31358"/>
                  <a:pt x="91730" y="32817"/>
                </a:cubicBezTo>
                <a:lnTo>
                  <a:pt x="81911" y="37661"/>
                </a:lnTo>
                <a:cubicBezTo>
                  <a:pt x="81729" y="38989"/>
                  <a:pt x="81469" y="40318"/>
                  <a:pt x="81130" y="41620"/>
                </a:cubicBezTo>
                <a:cubicBezTo>
                  <a:pt x="80791" y="42922"/>
                  <a:pt x="80323" y="44224"/>
                  <a:pt x="79828" y="45448"/>
                </a:cubicBezTo>
                <a:lnTo>
                  <a:pt x="85896" y="54564"/>
                </a:lnTo>
                <a:cubicBezTo>
                  <a:pt x="87719" y="57299"/>
                  <a:pt x="87355" y="60919"/>
                  <a:pt x="85037" y="63237"/>
                </a:cubicBezTo>
                <a:lnTo>
                  <a:pt x="80036" y="68238"/>
                </a:lnTo>
                <a:cubicBezTo>
                  <a:pt x="77718" y="70556"/>
                  <a:pt x="74098" y="70920"/>
                  <a:pt x="71363" y="69097"/>
                </a:cubicBezTo>
                <a:lnTo>
                  <a:pt x="62247" y="63029"/>
                </a:lnTo>
                <a:cubicBezTo>
                  <a:pt x="59773" y="64044"/>
                  <a:pt x="57143" y="64774"/>
                  <a:pt x="54460" y="65138"/>
                </a:cubicBezTo>
                <a:lnTo>
                  <a:pt x="49616" y="74931"/>
                </a:lnTo>
                <a:cubicBezTo>
                  <a:pt x="48157" y="77874"/>
                  <a:pt x="44823" y="79359"/>
                  <a:pt x="41672" y="78525"/>
                </a:cubicBezTo>
                <a:lnTo>
                  <a:pt x="34848" y="76702"/>
                </a:lnTo>
                <a:cubicBezTo>
                  <a:pt x="31671" y="75843"/>
                  <a:pt x="29561" y="72874"/>
                  <a:pt x="29769" y="69618"/>
                </a:cubicBezTo>
                <a:lnTo>
                  <a:pt x="30473" y="58705"/>
                </a:lnTo>
                <a:cubicBezTo>
                  <a:pt x="28311" y="57038"/>
                  <a:pt x="26410" y="55111"/>
                  <a:pt x="24769" y="52975"/>
                </a:cubicBezTo>
                <a:lnTo>
                  <a:pt x="13830" y="53679"/>
                </a:lnTo>
                <a:cubicBezTo>
                  <a:pt x="10574" y="53887"/>
                  <a:pt x="7605" y="51751"/>
                  <a:pt x="6746" y="48600"/>
                </a:cubicBezTo>
                <a:lnTo>
                  <a:pt x="4922" y="41776"/>
                </a:lnTo>
                <a:cubicBezTo>
                  <a:pt x="4089" y="38625"/>
                  <a:pt x="5574" y="35291"/>
                  <a:pt x="8517" y="33832"/>
                </a:cubicBezTo>
                <a:lnTo>
                  <a:pt x="18336" y="28988"/>
                </a:lnTo>
                <a:cubicBezTo>
                  <a:pt x="18518" y="27660"/>
                  <a:pt x="18778" y="26357"/>
                  <a:pt x="19117" y="25029"/>
                </a:cubicBezTo>
                <a:cubicBezTo>
                  <a:pt x="19482" y="23701"/>
                  <a:pt x="19898" y="22425"/>
                  <a:pt x="20419" y="21201"/>
                </a:cubicBezTo>
                <a:lnTo>
                  <a:pt x="14351" y="12111"/>
                </a:lnTo>
                <a:cubicBezTo>
                  <a:pt x="12528" y="9376"/>
                  <a:pt x="12892" y="5756"/>
                  <a:pt x="15210" y="3438"/>
                </a:cubicBezTo>
                <a:lnTo>
                  <a:pt x="20211" y="-1563"/>
                </a:lnTo>
                <a:cubicBezTo>
                  <a:pt x="22529" y="-3881"/>
                  <a:pt x="26149" y="-4245"/>
                  <a:pt x="28884" y="-2422"/>
                </a:cubicBezTo>
                <a:lnTo>
                  <a:pt x="38000" y="3646"/>
                </a:lnTo>
                <a:cubicBezTo>
                  <a:pt x="40474" y="2631"/>
                  <a:pt x="43104" y="1901"/>
                  <a:pt x="45787" y="1537"/>
                </a:cubicBezTo>
                <a:lnTo>
                  <a:pt x="50631" y="-8256"/>
                </a:lnTo>
                <a:cubicBezTo>
                  <a:pt x="52090" y="-11199"/>
                  <a:pt x="55398" y="-12684"/>
                  <a:pt x="58575" y="-11850"/>
                </a:cubicBezTo>
                <a:close/>
                <a:moveTo>
                  <a:pt x="50110" y="21878"/>
                </a:moveTo>
                <a:cubicBezTo>
                  <a:pt x="43786" y="21878"/>
                  <a:pt x="38651" y="27013"/>
                  <a:pt x="38651" y="33337"/>
                </a:cubicBezTo>
                <a:cubicBezTo>
                  <a:pt x="38651" y="39662"/>
                  <a:pt x="43786" y="44797"/>
                  <a:pt x="50110" y="44797"/>
                </a:cubicBezTo>
                <a:cubicBezTo>
                  <a:pt x="56435" y="44797"/>
                  <a:pt x="61570" y="39662"/>
                  <a:pt x="61570" y="33337"/>
                </a:cubicBezTo>
                <a:cubicBezTo>
                  <a:pt x="61570" y="27013"/>
                  <a:pt x="56435" y="21878"/>
                  <a:pt x="50110" y="21878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0" name="Text 18"/>
          <p:cNvSpPr/>
          <p:nvPr/>
        </p:nvSpPr>
        <p:spPr>
          <a:xfrm>
            <a:off x="4647241" y="2983839"/>
            <a:ext cx="1371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 engineered features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8107826" y="1397495"/>
            <a:ext cx="3696758" cy="1934633"/>
          </a:xfrm>
          <a:custGeom>
            <a:avLst/>
            <a:gdLst/>
            <a:ahLst/>
            <a:cxnLst/>
            <a:rect l="l" t="t" r="r" b="b"/>
            <a:pathLst>
              <a:path w="3696758" h="1934633">
                <a:moveTo>
                  <a:pt x="114298" y="0"/>
                </a:moveTo>
                <a:lnTo>
                  <a:pt x="3582460" y="0"/>
                </a:lnTo>
                <a:cubicBezTo>
                  <a:pt x="3645585" y="0"/>
                  <a:pt x="3696758" y="51173"/>
                  <a:pt x="3696758" y="114298"/>
                </a:cubicBezTo>
                <a:lnTo>
                  <a:pt x="3696758" y="1820335"/>
                </a:lnTo>
                <a:cubicBezTo>
                  <a:pt x="3696758" y="1883460"/>
                  <a:pt x="3645585" y="1934633"/>
                  <a:pt x="3582460" y="1934633"/>
                </a:cubicBezTo>
                <a:lnTo>
                  <a:pt x="114298" y="1934633"/>
                </a:lnTo>
                <a:cubicBezTo>
                  <a:pt x="51173" y="1934633"/>
                  <a:pt x="0" y="1883460"/>
                  <a:pt x="0" y="1820335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2" name="Shape 20"/>
          <p:cNvSpPr/>
          <p:nvPr/>
        </p:nvSpPr>
        <p:spPr>
          <a:xfrm>
            <a:off x="11038417" y="1402786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0"/>
                </a:moveTo>
                <a:lnTo>
                  <a:pt x="762000" y="0"/>
                </a:lnTo>
                <a:lnTo>
                  <a:pt x="762000" y="762000"/>
                </a:ln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3" name="Shape 21"/>
          <p:cNvSpPr/>
          <p:nvPr/>
        </p:nvSpPr>
        <p:spPr>
          <a:xfrm>
            <a:off x="8265418" y="155508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/>
              </a:gs>
              <a:gs pos="100000">
                <a:srgbClr val="E07A5F">
                  <a:alpha val="70000"/>
                </a:srgbClr>
              </a:gs>
            </a:gsLst>
            <a:lin ang="2700000" scaled="1"/>
          </a:gra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BE"/>
          </a:p>
        </p:txBody>
      </p:sp>
      <p:sp>
        <p:nvSpPr>
          <p:cNvPr id="24" name="Text 22"/>
          <p:cNvSpPr/>
          <p:nvPr/>
        </p:nvSpPr>
        <p:spPr>
          <a:xfrm>
            <a:off x="8442854" y="1650339"/>
            <a:ext cx="200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836753" y="1650339"/>
            <a:ext cx="1790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Model Development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265418" y="2126424"/>
            <a:ext cx="34575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Train and compare 7 different regression models with systematic evaluation methodology.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8279706" y="2764564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31254" y="14585"/>
                </a:moveTo>
                <a:cubicBezTo>
                  <a:pt x="31254" y="6537"/>
                  <a:pt x="37791" y="0"/>
                  <a:pt x="45839" y="0"/>
                </a:cubicBezTo>
                <a:lnTo>
                  <a:pt x="52090" y="0"/>
                </a:lnTo>
                <a:cubicBezTo>
                  <a:pt x="56700" y="0"/>
                  <a:pt x="60424" y="3724"/>
                  <a:pt x="60424" y="8334"/>
                </a:cubicBezTo>
                <a:lnTo>
                  <a:pt x="60424" y="125016"/>
                </a:lnTo>
                <a:cubicBezTo>
                  <a:pt x="60424" y="129626"/>
                  <a:pt x="56700" y="133350"/>
                  <a:pt x="52090" y="133350"/>
                </a:cubicBezTo>
                <a:lnTo>
                  <a:pt x="43755" y="133350"/>
                </a:lnTo>
                <a:cubicBezTo>
                  <a:pt x="35994" y="133350"/>
                  <a:pt x="29457" y="128037"/>
                  <a:pt x="27608" y="120848"/>
                </a:cubicBezTo>
                <a:cubicBezTo>
                  <a:pt x="27425" y="120848"/>
                  <a:pt x="27269" y="120848"/>
                  <a:pt x="27087" y="120848"/>
                </a:cubicBezTo>
                <a:cubicBezTo>
                  <a:pt x="15575" y="120848"/>
                  <a:pt x="6251" y="111524"/>
                  <a:pt x="6251" y="100013"/>
                </a:cubicBezTo>
                <a:cubicBezTo>
                  <a:pt x="6251" y="95324"/>
                  <a:pt x="7813" y="91001"/>
                  <a:pt x="10418" y="87511"/>
                </a:cubicBezTo>
                <a:cubicBezTo>
                  <a:pt x="5365" y="83708"/>
                  <a:pt x="2084" y="77666"/>
                  <a:pt x="2084" y="70842"/>
                </a:cubicBezTo>
                <a:cubicBezTo>
                  <a:pt x="2084" y="62794"/>
                  <a:pt x="6668" y="55788"/>
                  <a:pt x="13335" y="52324"/>
                </a:cubicBezTo>
                <a:cubicBezTo>
                  <a:pt x="11486" y="49199"/>
                  <a:pt x="10418" y="45553"/>
                  <a:pt x="10418" y="41672"/>
                </a:cubicBezTo>
                <a:cubicBezTo>
                  <a:pt x="10418" y="30160"/>
                  <a:pt x="19742" y="20836"/>
                  <a:pt x="31254" y="20836"/>
                </a:cubicBezTo>
                <a:lnTo>
                  <a:pt x="31254" y="14585"/>
                </a:lnTo>
                <a:close/>
                <a:moveTo>
                  <a:pt x="102096" y="14585"/>
                </a:moveTo>
                <a:lnTo>
                  <a:pt x="102096" y="20836"/>
                </a:lnTo>
                <a:cubicBezTo>
                  <a:pt x="113608" y="20836"/>
                  <a:pt x="122932" y="30160"/>
                  <a:pt x="122932" y="41672"/>
                </a:cubicBezTo>
                <a:cubicBezTo>
                  <a:pt x="122932" y="45579"/>
                  <a:pt x="121864" y="49225"/>
                  <a:pt x="120015" y="52324"/>
                </a:cubicBezTo>
                <a:cubicBezTo>
                  <a:pt x="126709" y="55788"/>
                  <a:pt x="131266" y="62768"/>
                  <a:pt x="131266" y="70842"/>
                </a:cubicBezTo>
                <a:cubicBezTo>
                  <a:pt x="131266" y="77666"/>
                  <a:pt x="127985" y="83708"/>
                  <a:pt x="122932" y="87511"/>
                </a:cubicBezTo>
                <a:cubicBezTo>
                  <a:pt x="125537" y="91001"/>
                  <a:pt x="127099" y="95324"/>
                  <a:pt x="127099" y="100013"/>
                </a:cubicBezTo>
                <a:cubicBezTo>
                  <a:pt x="127099" y="111524"/>
                  <a:pt x="117775" y="120848"/>
                  <a:pt x="106263" y="120848"/>
                </a:cubicBezTo>
                <a:cubicBezTo>
                  <a:pt x="106081" y="120848"/>
                  <a:pt x="105925" y="120848"/>
                  <a:pt x="105742" y="120848"/>
                </a:cubicBezTo>
                <a:cubicBezTo>
                  <a:pt x="103893" y="128037"/>
                  <a:pt x="97356" y="133350"/>
                  <a:pt x="89595" y="133350"/>
                </a:cubicBezTo>
                <a:lnTo>
                  <a:pt x="81260" y="133350"/>
                </a:lnTo>
                <a:cubicBezTo>
                  <a:pt x="76650" y="133350"/>
                  <a:pt x="72926" y="129626"/>
                  <a:pt x="72926" y="125016"/>
                </a:cubicBezTo>
                <a:lnTo>
                  <a:pt x="72926" y="8334"/>
                </a:lnTo>
                <a:cubicBezTo>
                  <a:pt x="72926" y="3724"/>
                  <a:pt x="76650" y="0"/>
                  <a:pt x="81260" y="0"/>
                </a:cubicBezTo>
                <a:lnTo>
                  <a:pt x="87511" y="0"/>
                </a:lnTo>
                <a:cubicBezTo>
                  <a:pt x="95559" y="0"/>
                  <a:pt x="102096" y="6537"/>
                  <a:pt x="102096" y="14585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8" name="Text 26"/>
          <p:cNvSpPr/>
          <p:nvPr/>
        </p:nvSpPr>
        <p:spPr>
          <a:xfrm>
            <a:off x="8508008" y="2736121"/>
            <a:ext cx="1209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 models compared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86292" y="3510524"/>
            <a:ext cx="3696758" cy="1934633"/>
          </a:xfrm>
          <a:custGeom>
            <a:avLst/>
            <a:gdLst/>
            <a:ahLst/>
            <a:cxnLst/>
            <a:rect l="l" t="t" r="r" b="b"/>
            <a:pathLst>
              <a:path w="3696758" h="1934633">
                <a:moveTo>
                  <a:pt x="114298" y="0"/>
                </a:moveTo>
                <a:lnTo>
                  <a:pt x="3582460" y="0"/>
                </a:lnTo>
                <a:cubicBezTo>
                  <a:pt x="3645585" y="0"/>
                  <a:pt x="3696758" y="51173"/>
                  <a:pt x="3696758" y="114298"/>
                </a:cubicBezTo>
                <a:lnTo>
                  <a:pt x="3696758" y="1820335"/>
                </a:lnTo>
                <a:cubicBezTo>
                  <a:pt x="3696758" y="1883460"/>
                  <a:pt x="3645585" y="1934633"/>
                  <a:pt x="3582460" y="1934633"/>
                </a:cubicBezTo>
                <a:lnTo>
                  <a:pt x="114298" y="1934633"/>
                </a:lnTo>
                <a:cubicBezTo>
                  <a:pt x="51173" y="1934633"/>
                  <a:pt x="0" y="1883460"/>
                  <a:pt x="0" y="1820335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0" name="Shape 28"/>
          <p:cNvSpPr/>
          <p:nvPr/>
        </p:nvSpPr>
        <p:spPr>
          <a:xfrm>
            <a:off x="3316883" y="3515816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0"/>
                </a:moveTo>
                <a:lnTo>
                  <a:pt x="762000" y="0"/>
                </a:lnTo>
                <a:lnTo>
                  <a:pt x="762000" y="762000"/>
                </a:ln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1" name="Shape 29"/>
          <p:cNvSpPr/>
          <p:nvPr/>
        </p:nvSpPr>
        <p:spPr>
          <a:xfrm>
            <a:off x="543884" y="366811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/>
              </a:gs>
              <a:gs pos="100000">
                <a:srgbClr val="E07A5F">
                  <a:alpha val="70000"/>
                </a:srgbClr>
              </a:gs>
            </a:gsLst>
            <a:lin ang="2700000" scaled="1"/>
          </a:gra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BE"/>
          </a:p>
        </p:txBody>
      </p:sp>
      <p:sp>
        <p:nvSpPr>
          <p:cNvPr id="32" name="Text 30"/>
          <p:cNvSpPr/>
          <p:nvPr/>
        </p:nvSpPr>
        <p:spPr>
          <a:xfrm>
            <a:off x="723966" y="3763366"/>
            <a:ext cx="19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115219" y="3763366"/>
            <a:ext cx="182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Experiment Tracking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43884" y="4239451"/>
            <a:ext cx="34575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Log all experiments with MLflow for full reproducibility, tracking metrics and hyperparameters.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558172" y="512531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6669" y="16669"/>
                </a:moveTo>
                <a:cubicBezTo>
                  <a:pt x="16669" y="12059"/>
                  <a:pt x="12944" y="8334"/>
                  <a:pt x="8334" y="8334"/>
                </a:cubicBezTo>
                <a:cubicBezTo>
                  <a:pt x="3724" y="8334"/>
                  <a:pt x="0" y="12059"/>
                  <a:pt x="0" y="16669"/>
                </a:cubicBezTo>
                <a:lnTo>
                  <a:pt x="0" y="104180"/>
                </a:lnTo>
                <a:cubicBezTo>
                  <a:pt x="0" y="115692"/>
                  <a:pt x="9324" y="125016"/>
                  <a:pt x="20836" y="125016"/>
                </a:cubicBezTo>
                <a:lnTo>
                  <a:pt x="125016" y="125016"/>
                </a:lnTo>
                <a:cubicBezTo>
                  <a:pt x="129626" y="125016"/>
                  <a:pt x="133350" y="121291"/>
                  <a:pt x="133350" y="116681"/>
                </a:cubicBezTo>
                <a:cubicBezTo>
                  <a:pt x="133350" y="112071"/>
                  <a:pt x="129626" y="108347"/>
                  <a:pt x="125016" y="108347"/>
                </a:cubicBezTo>
                <a:lnTo>
                  <a:pt x="20836" y="108347"/>
                </a:lnTo>
                <a:cubicBezTo>
                  <a:pt x="18544" y="108347"/>
                  <a:pt x="16669" y="106472"/>
                  <a:pt x="16669" y="104180"/>
                </a:cubicBezTo>
                <a:lnTo>
                  <a:pt x="16669" y="16669"/>
                </a:lnTo>
                <a:close/>
                <a:moveTo>
                  <a:pt x="122567" y="39224"/>
                </a:moveTo>
                <a:cubicBezTo>
                  <a:pt x="125823" y="35968"/>
                  <a:pt x="125823" y="30681"/>
                  <a:pt x="122567" y="27425"/>
                </a:cubicBezTo>
                <a:cubicBezTo>
                  <a:pt x="119312" y="24170"/>
                  <a:pt x="114025" y="24170"/>
                  <a:pt x="110769" y="27425"/>
                </a:cubicBezTo>
                <a:lnTo>
                  <a:pt x="83344" y="54877"/>
                </a:lnTo>
                <a:lnTo>
                  <a:pt x="68394" y="39953"/>
                </a:lnTo>
                <a:cubicBezTo>
                  <a:pt x="65138" y="36697"/>
                  <a:pt x="59851" y="36697"/>
                  <a:pt x="56596" y="39953"/>
                </a:cubicBezTo>
                <a:lnTo>
                  <a:pt x="31592" y="64956"/>
                </a:lnTo>
                <a:cubicBezTo>
                  <a:pt x="28337" y="68212"/>
                  <a:pt x="28337" y="73499"/>
                  <a:pt x="31592" y="76754"/>
                </a:cubicBezTo>
                <a:cubicBezTo>
                  <a:pt x="34848" y="80010"/>
                  <a:pt x="40135" y="80010"/>
                  <a:pt x="43391" y="76754"/>
                </a:cubicBezTo>
                <a:lnTo>
                  <a:pt x="62508" y="57637"/>
                </a:lnTo>
                <a:lnTo>
                  <a:pt x="77458" y="72587"/>
                </a:lnTo>
                <a:cubicBezTo>
                  <a:pt x="80713" y="75843"/>
                  <a:pt x="86000" y="75843"/>
                  <a:pt x="89256" y="72587"/>
                </a:cubicBezTo>
                <a:lnTo>
                  <a:pt x="122593" y="39250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6" name="Text 34"/>
          <p:cNvSpPr/>
          <p:nvPr/>
        </p:nvSpPr>
        <p:spPr>
          <a:xfrm>
            <a:off x="786474" y="5096866"/>
            <a:ext cx="1143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MLflow integration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4247059" y="3510524"/>
            <a:ext cx="3696758" cy="1934633"/>
          </a:xfrm>
          <a:custGeom>
            <a:avLst/>
            <a:gdLst/>
            <a:ahLst/>
            <a:cxnLst/>
            <a:rect l="l" t="t" r="r" b="b"/>
            <a:pathLst>
              <a:path w="3696758" h="1934633">
                <a:moveTo>
                  <a:pt x="114298" y="0"/>
                </a:moveTo>
                <a:lnTo>
                  <a:pt x="3582460" y="0"/>
                </a:lnTo>
                <a:cubicBezTo>
                  <a:pt x="3645585" y="0"/>
                  <a:pt x="3696758" y="51173"/>
                  <a:pt x="3696758" y="114298"/>
                </a:cubicBezTo>
                <a:lnTo>
                  <a:pt x="3696758" y="1820335"/>
                </a:lnTo>
                <a:cubicBezTo>
                  <a:pt x="3696758" y="1883460"/>
                  <a:pt x="3645585" y="1934633"/>
                  <a:pt x="3582460" y="1934633"/>
                </a:cubicBezTo>
                <a:lnTo>
                  <a:pt x="114298" y="1934633"/>
                </a:lnTo>
                <a:cubicBezTo>
                  <a:pt x="51173" y="1934633"/>
                  <a:pt x="0" y="1883460"/>
                  <a:pt x="0" y="1820335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8" name="Shape 36"/>
          <p:cNvSpPr/>
          <p:nvPr/>
        </p:nvSpPr>
        <p:spPr>
          <a:xfrm>
            <a:off x="7177650" y="3515816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0"/>
                </a:moveTo>
                <a:lnTo>
                  <a:pt x="762000" y="0"/>
                </a:lnTo>
                <a:lnTo>
                  <a:pt x="762000" y="762000"/>
                </a:ln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9" name="Shape 37"/>
          <p:cNvSpPr/>
          <p:nvPr/>
        </p:nvSpPr>
        <p:spPr>
          <a:xfrm>
            <a:off x="4404651" y="366811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/>
              </a:gs>
              <a:gs pos="100000">
                <a:srgbClr val="E07A5F">
                  <a:alpha val="70000"/>
                </a:srgbClr>
              </a:gs>
            </a:gsLst>
            <a:lin ang="2700000" scaled="1"/>
          </a:gra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BE"/>
          </a:p>
        </p:txBody>
      </p:sp>
      <p:sp>
        <p:nvSpPr>
          <p:cNvPr id="40" name="Text 38"/>
          <p:cNvSpPr/>
          <p:nvPr/>
        </p:nvSpPr>
        <p:spPr>
          <a:xfrm>
            <a:off x="4581922" y="3763366"/>
            <a:ext cx="200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4975986" y="3763366"/>
            <a:ext cx="1362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Model Registry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404651" y="4239451"/>
            <a:ext cx="34575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Version and store model artifacts on Hugging Face Hub for easy access and collaboration.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4410604" y="4877593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37505" y="125016"/>
                </a:moveTo>
                <a:cubicBezTo>
                  <a:pt x="16799" y="125016"/>
                  <a:pt x="0" y="108217"/>
                  <a:pt x="0" y="87511"/>
                </a:cubicBezTo>
                <a:cubicBezTo>
                  <a:pt x="0" y="70998"/>
                  <a:pt x="10678" y="56986"/>
                  <a:pt x="25498" y="51960"/>
                </a:cubicBezTo>
                <a:cubicBezTo>
                  <a:pt x="25159" y="49954"/>
                  <a:pt x="25003" y="47923"/>
                  <a:pt x="25003" y="45839"/>
                </a:cubicBezTo>
                <a:cubicBezTo>
                  <a:pt x="25003" y="25133"/>
                  <a:pt x="41802" y="8334"/>
                  <a:pt x="62508" y="8334"/>
                </a:cubicBezTo>
                <a:cubicBezTo>
                  <a:pt x="76937" y="8334"/>
                  <a:pt x="89464" y="16486"/>
                  <a:pt x="95741" y="28415"/>
                </a:cubicBezTo>
                <a:cubicBezTo>
                  <a:pt x="99440" y="26253"/>
                  <a:pt x="103763" y="25003"/>
                  <a:pt x="108347" y="25003"/>
                </a:cubicBezTo>
                <a:cubicBezTo>
                  <a:pt x="122151" y="25003"/>
                  <a:pt x="133350" y="36202"/>
                  <a:pt x="133350" y="50006"/>
                </a:cubicBezTo>
                <a:cubicBezTo>
                  <a:pt x="133350" y="54095"/>
                  <a:pt x="132360" y="57976"/>
                  <a:pt x="130615" y="61388"/>
                </a:cubicBezTo>
                <a:cubicBezTo>
                  <a:pt x="142075" y="66675"/>
                  <a:pt x="150019" y="78239"/>
                  <a:pt x="150019" y="91678"/>
                </a:cubicBezTo>
                <a:cubicBezTo>
                  <a:pt x="150019" y="110092"/>
                  <a:pt x="135095" y="125016"/>
                  <a:pt x="116681" y="125016"/>
                </a:cubicBezTo>
                <a:lnTo>
                  <a:pt x="37505" y="125016"/>
                </a:lnTo>
                <a:close/>
                <a:moveTo>
                  <a:pt x="79437" y="49746"/>
                </a:moveTo>
                <a:cubicBezTo>
                  <a:pt x="76989" y="47298"/>
                  <a:pt x="73030" y="47298"/>
                  <a:pt x="70608" y="49746"/>
                </a:cubicBezTo>
                <a:lnTo>
                  <a:pt x="51855" y="68498"/>
                </a:lnTo>
                <a:cubicBezTo>
                  <a:pt x="49407" y="70946"/>
                  <a:pt x="49407" y="74905"/>
                  <a:pt x="51855" y="77327"/>
                </a:cubicBezTo>
                <a:cubicBezTo>
                  <a:pt x="54304" y="79750"/>
                  <a:pt x="58262" y="79776"/>
                  <a:pt x="60685" y="77327"/>
                </a:cubicBezTo>
                <a:lnTo>
                  <a:pt x="68759" y="69253"/>
                </a:lnTo>
                <a:lnTo>
                  <a:pt x="68759" y="95845"/>
                </a:lnTo>
                <a:cubicBezTo>
                  <a:pt x="68759" y="99309"/>
                  <a:pt x="71545" y="102096"/>
                  <a:pt x="75009" y="102096"/>
                </a:cubicBezTo>
                <a:cubicBezTo>
                  <a:pt x="78473" y="102096"/>
                  <a:pt x="81260" y="99309"/>
                  <a:pt x="81260" y="95845"/>
                </a:cubicBezTo>
                <a:lnTo>
                  <a:pt x="81260" y="69253"/>
                </a:lnTo>
                <a:lnTo>
                  <a:pt x="89334" y="77327"/>
                </a:lnTo>
                <a:cubicBezTo>
                  <a:pt x="91782" y="79776"/>
                  <a:pt x="95741" y="79776"/>
                  <a:pt x="98163" y="77327"/>
                </a:cubicBezTo>
                <a:cubicBezTo>
                  <a:pt x="100585" y="74879"/>
                  <a:pt x="100612" y="70920"/>
                  <a:pt x="98163" y="68498"/>
                </a:cubicBezTo>
                <a:lnTo>
                  <a:pt x="79411" y="49746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4" name="Text 42"/>
          <p:cNvSpPr/>
          <p:nvPr/>
        </p:nvSpPr>
        <p:spPr>
          <a:xfrm>
            <a:off x="4647241" y="4849151"/>
            <a:ext cx="1114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Hugging Face Hub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107826" y="3510524"/>
            <a:ext cx="3696758" cy="1934633"/>
          </a:xfrm>
          <a:custGeom>
            <a:avLst/>
            <a:gdLst/>
            <a:ahLst/>
            <a:cxnLst/>
            <a:rect l="l" t="t" r="r" b="b"/>
            <a:pathLst>
              <a:path w="3696758" h="1934633">
                <a:moveTo>
                  <a:pt x="114298" y="0"/>
                </a:moveTo>
                <a:lnTo>
                  <a:pt x="3582460" y="0"/>
                </a:lnTo>
                <a:cubicBezTo>
                  <a:pt x="3645585" y="0"/>
                  <a:pt x="3696758" y="51173"/>
                  <a:pt x="3696758" y="114298"/>
                </a:cubicBezTo>
                <a:lnTo>
                  <a:pt x="3696758" y="1820335"/>
                </a:lnTo>
                <a:cubicBezTo>
                  <a:pt x="3696758" y="1883460"/>
                  <a:pt x="3645585" y="1934633"/>
                  <a:pt x="3582460" y="1934633"/>
                </a:cubicBezTo>
                <a:lnTo>
                  <a:pt x="114298" y="1934633"/>
                </a:lnTo>
                <a:cubicBezTo>
                  <a:pt x="51173" y="1934633"/>
                  <a:pt x="0" y="1883460"/>
                  <a:pt x="0" y="1820335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6" name="Shape 44"/>
          <p:cNvSpPr/>
          <p:nvPr/>
        </p:nvSpPr>
        <p:spPr>
          <a:xfrm>
            <a:off x="11038417" y="3515816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0"/>
                </a:moveTo>
                <a:lnTo>
                  <a:pt x="762000" y="0"/>
                </a:lnTo>
                <a:lnTo>
                  <a:pt x="762000" y="762000"/>
                </a:ln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7" name="Shape 45"/>
          <p:cNvSpPr/>
          <p:nvPr/>
        </p:nvSpPr>
        <p:spPr>
          <a:xfrm>
            <a:off x="8265418" y="366811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/>
              </a:gs>
              <a:gs pos="100000">
                <a:srgbClr val="E07A5F">
                  <a:alpha val="70000"/>
                </a:srgbClr>
              </a:gs>
            </a:gsLst>
            <a:lin ang="2700000" scaled="1"/>
          </a:gra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BE"/>
          </a:p>
        </p:txBody>
      </p:sp>
      <p:sp>
        <p:nvSpPr>
          <p:cNvPr id="48" name="Text 46"/>
          <p:cNvSpPr/>
          <p:nvPr/>
        </p:nvSpPr>
        <p:spPr>
          <a:xfrm>
            <a:off x="8441366" y="3763366"/>
            <a:ext cx="200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8836753" y="3763366"/>
            <a:ext cx="1400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Production App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265418" y="4239451"/>
            <a:ext cx="34575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Serve predictions via an interactive Streamlit web application with error handling and user-friendly interface.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279706" y="512531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33337" y="83344"/>
                </a:moveTo>
                <a:lnTo>
                  <a:pt x="6381" y="83344"/>
                </a:lnTo>
                <a:cubicBezTo>
                  <a:pt x="-104" y="83344"/>
                  <a:pt x="-4089" y="76286"/>
                  <a:pt x="-755" y="70712"/>
                </a:cubicBezTo>
                <a:lnTo>
                  <a:pt x="13022" y="47740"/>
                </a:lnTo>
                <a:cubicBezTo>
                  <a:pt x="15288" y="43964"/>
                  <a:pt x="19351" y="41672"/>
                  <a:pt x="23753" y="41672"/>
                </a:cubicBezTo>
                <a:lnTo>
                  <a:pt x="48496" y="41672"/>
                </a:lnTo>
                <a:cubicBezTo>
                  <a:pt x="68316" y="8100"/>
                  <a:pt x="97877" y="6407"/>
                  <a:pt x="117645" y="9298"/>
                </a:cubicBezTo>
                <a:cubicBezTo>
                  <a:pt x="120979" y="9793"/>
                  <a:pt x="123583" y="12397"/>
                  <a:pt x="124052" y="15705"/>
                </a:cubicBezTo>
                <a:cubicBezTo>
                  <a:pt x="126943" y="35473"/>
                  <a:pt x="125250" y="65034"/>
                  <a:pt x="91678" y="84854"/>
                </a:cubicBezTo>
                <a:lnTo>
                  <a:pt x="91678" y="109597"/>
                </a:lnTo>
                <a:cubicBezTo>
                  <a:pt x="91678" y="113999"/>
                  <a:pt x="89386" y="118062"/>
                  <a:pt x="85610" y="120328"/>
                </a:cubicBezTo>
                <a:lnTo>
                  <a:pt x="62638" y="134105"/>
                </a:lnTo>
                <a:cubicBezTo>
                  <a:pt x="57090" y="137439"/>
                  <a:pt x="50006" y="133428"/>
                  <a:pt x="50006" y="126969"/>
                </a:cubicBezTo>
                <a:lnTo>
                  <a:pt x="50006" y="100013"/>
                </a:lnTo>
                <a:cubicBezTo>
                  <a:pt x="50006" y="90819"/>
                  <a:pt x="42531" y="83344"/>
                  <a:pt x="33337" y="83344"/>
                </a:cubicBezTo>
                <a:lnTo>
                  <a:pt x="33311" y="83344"/>
                </a:lnTo>
                <a:close/>
                <a:moveTo>
                  <a:pt x="104180" y="41672"/>
                </a:moveTo>
                <a:cubicBezTo>
                  <a:pt x="104180" y="34772"/>
                  <a:pt x="98578" y="29170"/>
                  <a:pt x="91678" y="29170"/>
                </a:cubicBezTo>
                <a:cubicBezTo>
                  <a:pt x="84778" y="29170"/>
                  <a:pt x="79177" y="34772"/>
                  <a:pt x="79177" y="41672"/>
                </a:cubicBezTo>
                <a:cubicBezTo>
                  <a:pt x="79177" y="48572"/>
                  <a:pt x="84778" y="54173"/>
                  <a:pt x="91678" y="54173"/>
                </a:cubicBezTo>
                <a:cubicBezTo>
                  <a:pt x="98578" y="54173"/>
                  <a:pt x="104180" y="48572"/>
                  <a:pt x="104180" y="41672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2" name="Text 50"/>
          <p:cNvSpPr/>
          <p:nvPr/>
        </p:nvSpPr>
        <p:spPr>
          <a:xfrm>
            <a:off x="8508008" y="5096866"/>
            <a:ext cx="95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Streamlit Cloud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386292" y="5623388"/>
            <a:ext cx="11421533" cy="848783"/>
          </a:xfrm>
          <a:custGeom>
            <a:avLst/>
            <a:gdLst/>
            <a:ahLst/>
            <a:cxnLst/>
            <a:rect l="l" t="t" r="r" b="b"/>
            <a:pathLst>
              <a:path w="11421533" h="848783">
                <a:moveTo>
                  <a:pt x="114297" y="0"/>
                </a:moveTo>
                <a:lnTo>
                  <a:pt x="11307236" y="0"/>
                </a:lnTo>
                <a:cubicBezTo>
                  <a:pt x="11370361" y="0"/>
                  <a:pt x="11421533" y="51173"/>
                  <a:pt x="11421533" y="114297"/>
                </a:cubicBezTo>
                <a:lnTo>
                  <a:pt x="11421533" y="734486"/>
                </a:lnTo>
                <a:cubicBezTo>
                  <a:pt x="11421533" y="797611"/>
                  <a:pt x="11370361" y="848783"/>
                  <a:pt x="11307236" y="848783"/>
                </a:cubicBezTo>
                <a:lnTo>
                  <a:pt x="114297" y="848783"/>
                </a:lnTo>
                <a:cubicBezTo>
                  <a:pt x="51173" y="848783"/>
                  <a:pt x="0" y="797611"/>
                  <a:pt x="0" y="734486"/>
                </a:cubicBezTo>
                <a:lnTo>
                  <a:pt x="0" y="114297"/>
                </a:lnTo>
                <a:cubicBezTo>
                  <a:pt x="0" y="51215"/>
                  <a:pt x="51215" y="0"/>
                  <a:pt x="114297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0" scaled="1"/>
          </a:gra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4" name="Shape 52"/>
          <p:cNvSpPr/>
          <p:nvPr/>
        </p:nvSpPr>
        <p:spPr>
          <a:xfrm>
            <a:off x="581984" y="5904507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44648"/>
                </a:moveTo>
                <a:cubicBezTo>
                  <a:pt x="0" y="29859"/>
                  <a:pt x="11999" y="17859"/>
                  <a:pt x="26789" y="17859"/>
                </a:cubicBezTo>
                <a:lnTo>
                  <a:pt x="80367" y="17859"/>
                </a:lnTo>
                <a:cubicBezTo>
                  <a:pt x="95157" y="17859"/>
                  <a:pt x="107156" y="29859"/>
                  <a:pt x="107156" y="44648"/>
                </a:cubicBezTo>
                <a:lnTo>
                  <a:pt x="107156" y="53578"/>
                </a:lnTo>
                <a:lnTo>
                  <a:pt x="178594" y="53578"/>
                </a:lnTo>
                <a:lnTo>
                  <a:pt x="178594" y="44648"/>
                </a:lnTo>
                <a:cubicBezTo>
                  <a:pt x="178594" y="29859"/>
                  <a:pt x="190593" y="17859"/>
                  <a:pt x="205383" y="17859"/>
                </a:cubicBezTo>
                <a:lnTo>
                  <a:pt x="258961" y="17859"/>
                </a:lnTo>
                <a:cubicBezTo>
                  <a:pt x="273751" y="17859"/>
                  <a:pt x="285750" y="29859"/>
                  <a:pt x="285750" y="44648"/>
                </a:cubicBezTo>
                <a:lnTo>
                  <a:pt x="285750" y="98227"/>
                </a:lnTo>
                <a:cubicBezTo>
                  <a:pt x="285750" y="113016"/>
                  <a:pt x="273751" y="125016"/>
                  <a:pt x="258961" y="125016"/>
                </a:cubicBezTo>
                <a:lnTo>
                  <a:pt x="205383" y="125016"/>
                </a:lnTo>
                <a:cubicBezTo>
                  <a:pt x="190593" y="125016"/>
                  <a:pt x="178594" y="113016"/>
                  <a:pt x="178594" y="98227"/>
                </a:cubicBezTo>
                <a:lnTo>
                  <a:pt x="178594" y="89297"/>
                </a:lnTo>
                <a:lnTo>
                  <a:pt x="107156" y="89297"/>
                </a:lnTo>
                <a:lnTo>
                  <a:pt x="107156" y="98227"/>
                </a:lnTo>
                <a:cubicBezTo>
                  <a:pt x="107156" y="102301"/>
                  <a:pt x="106207" y="106207"/>
                  <a:pt x="104589" y="109668"/>
                </a:cubicBezTo>
                <a:lnTo>
                  <a:pt x="142875" y="160734"/>
                </a:lnTo>
                <a:lnTo>
                  <a:pt x="187523" y="160734"/>
                </a:lnTo>
                <a:cubicBezTo>
                  <a:pt x="202313" y="160734"/>
                  <a:pt x="214313" y="172734"/>
                  <a:pt x="214313" y="187523"/>
                </a:cubicBezTo>
                <a:lnTo>
                  <a:pt x="214313" y="241102"/>
                </a:lnTo>
                <a:cubicBezTo>
                  <a:pt x="214313" y="255891"/>
                  <a:pt x="202313" y="267891"/>
                  <a:pt x="187523" y="267891"/>
                </a:cubicBezTo>
                <a:lnTo>
                  <a:pt x="133945" y="267891"/>
                </a:lnTo>
                <a:cubicBezTo>
                  <a:pt x="119156" y="267891"/>
                  <a:pt x="107156" y="255891"/>
                  <a:pt x="107156" y="241102"/>
                </a:cubicBezTo>
                <a:lnTo>
                  <a:pt x="107156" y="187523"/>
                </a:lnTo>
                <a:cubicBezTo>
                  <a:pt x="107156" y="183449"/>
                  <a:pt x="108105" y="179543"/>
                  <a:pt x="109724" y="176082"/>
                </a:cubicBezTo>
                <a:lnTo>
                  <a:pt x="71438" y="125016"/>
                </a:lnTo>
                <a:lnTo>
                  <a:pt x="26789" y="125016"/>
                </a:lnTo>
                <a:cubicBezTo>
                  <a:pt x="11999" y="125016"/>
                  <a:pt x="0" y="113016"/>
                  <a:pt x="0" y="98227"/>
                </a:cubicBezTo>
                <a:lnTo>
                  <a:pt x="0" y="44648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5" name="Text 53"/>
          <p:cNvSpPr/>
          <p:nvPr/>
        </p:nvSpPr>
        <p:spPr>
          <a:xfrm>
            <a:off x="1053372" y="5799832"/>
            <a:ext cx="4143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End-to-End Pipeline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1053372" y="6066399"/>
            <a:ext cx="4124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Complete workflow from raw data to production deployment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9558239" y="5780980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100%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9596339" y="6123780"/>
            <a:ext cx="838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Reproducible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10628974" y="5819015"/>
            <a:ext cx="9525" cy="457200"/>
          </a:xfrm>
          <a:custGeom>
            <a:avLst/>
            <a:gdLst/>
            <a:ahLst/>
            <a:cxnLst/>
            <a:rect l="l" t="t" r="r" b="b"/>
            <a:pathLst>
              <a:path w="9525" h="457200">
                <a:moveTo>
                  <a:pt x="0" y="0"/>
                </a:moveTo>
                <a:lnTo>
                  <a:pt x="9525" y="0"/>
                </a:lnTo>
                <a:lnTo>
                  <a:pt x="952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8D99AE">
              <a:alpha val="3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0" name="Text 58"/>
          <p:cNvSpPr/>
          <p:nvPr/>
        </p:nvSpPr>
        <p:spPr>
          <a:xfrm>
            <a:off x="10795497" y="5780980"/>
            <a:ext cx="9239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Zero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10833597" y="6123780"/>
            <a:ext cx="847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Infrastructure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1910" y="321910"/>
            <a:ext cx="1802694" cy="294569"/>
          </a:xfrm>
          <a:custGeom>
            <a:avLst/>
            <a:gdLst/>
            <a:ahLst/>
            <a:cxnLst/>
            <a:rect l="l" t="t" r="r" b="b"/>
            <a:pathLst>
              <a:path w="1802694" h="294569">
                <a:moveTo>
                  <a:pt x="63500" y="0"/>
                </a:moveTo>
                <a:lnTo>
                  <a:pt x="1739194" y="0"/>
                </a:lnTo>
                <a:cubicBezTo>
                  <a:pt x="1774264" y="0"/>
                  <a:pt x="1802694" y="28430"/>
                  <a:pt x="1802694" y="63500"/>
                </a:cubicBezTo>
                <a:lnTo>
                  <a:pt x="1802694" y="231069"/>
                </a:lnTo>
                <a:cubicBezTo>
                  <a:pt x="1802694" y="266139"/>
                  <a:pt x="1774264" y="294569"/>
                  <a:pt x="1739194" y="294569"/>
                </a:cubicBezTo>
                <a:lnTo>
                  <a:pt x="63500" y="294569"/>
                </a:lnTo>
                <a:cubicBezTo>
                  <a:pt x="28454" y="294569"/>
                  <a:pt x="0" y="266116"/>
                  <a:pt x="0" y="231069"/>
                </a:cubicBezTo>
                <a:lnTo>
                  <a:pt x="0" y="63500"/>
                </a:lnTo>
                <a:cubicBezTo>
                  <a:pt x="0" y="28454"/>
                  <a:pt x="28454" y="0"/>
                  <a:pt x="63500" y="0"/>
                </a:cubicBezTo>
                <a:close/>
              </a:path>
            </a:pathLst>
          </a:custGeom>
          <a:solidFill>
            <a:srgbClr val="E07A5F">
              <a:alpha val="14902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453237" y="389709"/>
            <a:ext cx="1595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kern="0" spc="44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 • System Architecture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715753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Two-Tier Architecture: Training &amp; Production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21910" y="1164579"/>
            <a:ext cx="11549944" cy="2580569"/>
          </a:xfrm>
          <a:custGeom>
            <a:avLst/>
            <a:gdLst/>
            <a:ahLst/>
            <a:cxnLst/>
            <a:rect l="l" t="t" r="r" b="b"/>
            <a:pathLst>
              <a:path w="11549944" h="2580569">
                <a:moveTo>
                  <a:pt x="95249" y="0"/>
                </a:moveTo>
                <a:lnTo>
                  <a:pt x="11454696" y="0"/>
                </a:lnTo>
                <a:cubicBezTo>
                  <a:pt x="11507300" y="0"/>
                  <a:pt x="11549944" y="42644"/>
                  <a:pt x="11549944" y="95249"/>
                </a:cubicBezTo>
                <a:lnTo>
                  <a:pt x="11549944" y="2485321"/>
                </a:lnTo>
                <a:cubicBezTo>
                  <a:pt x="11549944" y="2537925"/>
                  <a:pt x="11507300" y="2580569"/>
                  <a:pt x="11454696" y="2580569"/>
                </a:cubicBezTo>
                <a:lnTo>
                  <a:pt x="95249" y="2580569"/>
                </a:lnTo>
                <a:cubicBezTo>
                  <a:pt x="42644" y="2580569"/>
                  <a:pt x="0" y="2537925"/>
                  <a:pt x="0" y="2485321"/>
                </a:cubicBezTo>
                <a:lnTo>
                  <a:pt x="0" y="95249"/>
                </a:lnTo>
                <a:cubicBezTo>
                  <a:pt x="0" y="42680"/>
                  <a:pt x="42680" y="0"/>
                  <a:pt x="95249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489479" y="1332148"/>
            <a:ext cx="310444" cy="310444"/>
          </a:xfrm>
          <a:custGeom>
            <a:avLst/>
            <a:gdLst/>
            <a:ahLst/>
            <a:cxnLst/>
            <a:rect l="l" t="t" r="r" b="b"/>
            <a:pathLst>
              <a:path w="310444" h="310444">
                <a:moveTo>
                  <a:pt x="95251" y="0"/>
                </a:moveTo>
                <a:lnTo>
                  <a:pt x="215194" y="0"/>
                </a:lnTo>
                <a:cubicBezTo>
                  <a:pt x="267799" y="0"/>
                  <a:pt x="310444" y="42645"/>
                  <a:pt x="310444" y="95251"/>
                </a:cubicBezTo>
                <a:lnTo>
                  <a:pt x="310444" y="215194"/>
                </a:lnTo>
                <a:cubicBezTo>
                  <a:pt x="310444" y="267799"/>
                  <a:pt x="267799" y="310444"/>
                  <a:pt x="215194" y="310444"/>
                </a:cubicBezTo>
                <a:lnTo>
                  <a:pt x="95251" y="310444"/>
                </a:lnTo>
                <a:cubicBezTo>
                  <a:pt x="42645" y="310444"/>
                  <a:pt x="0" y="267799"/>
                  <a:pt x="0" y="215194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" name="Shape 5"/>
          <p:cNvSpPr/>
          <p:nvPr/>
        </p:nvSpPr>
        <p:spPr>
          <a:xfrm>
            <a:off x="579327" y="1414970"/>
            <a:ext cx="125016" cy="142875"/>
          </a:xfrm>
          <a:custGeom>
            <a:avLst/>
            <a:gdLst/>
            <a:ahLst/>
            <a:cxnLst/>
            <a:rect l="l" t="t" r="r" b="b"/>
            <a:pathLst>
              <a:path w="125016" h="142875">
                <a:moveTo>
                  <a:pt x="17859" y="8930"/>
                </a:moveTo>
                <a:cubicBezTo>
                  <a:pt x="8009" y="8930"/>
                  <a:pt x="0" y="16939"/>
                  <a:pt x="0" y="26789"/>
                </a:cubicBezTo>
                <a:lnTo>
                  <a:pt x="0" y="44648"/>
                </a:lnTo>
                <a:cubicBezTo>
                  <a:pt x="0" y="54499"/>
                  <a:pt x="8009" y="62508"/>
                  <a:pt x="17859" y="62508"/>
                </a:cubicBezTo>
                <a:lnTo>
                  <a:pt x="107156" y="62508"/>
                </a:lnTo>
                <a:cubicBezTo>
                  <a:pt x="117007" y="62508"/>
                  <a:pt x="125016" y="54499"/>
                  <a:pt x="125016" y="44648"/>
                </a:cubicBezTo>
                <a:lnTo>
                  <a:pt x="125016" y="26789"/>
                </a:lnTo>
                <a:cubicBezTo>
                  <a:pt x="125016" y="16939"/>
                  <a:pt x="117007" y="8930"/>
                  <a:pt x="107156" y="8930"/>
                </a:cubicBezTo>
                <a:lnTo>
                  <a:pt x="17859" y="8930"/>
                </a:lnTo>
                <a:close/>
                <a:moveTo>
                  <a:pt x="78135" y="29021"/>
                </a:moveTo>
                <a:cubicBezTo>
                  <a:pt x="81831" y="29021"/>
                  <a:pt x="84832" y="32022"/>
                  <a:pt x="84832" y="35719"/>
                </a:cubicBezTo>
                <a:cubicBezTo>
                  <a:pt x="84832" y="39415"/>
                  <a:pt x="81831" y="42416"/>
                  <a:pt x="78135" y="42416"/>
                </a:cubicBezTo>
                <a:cubicBezTo>
                  <a:pt x="74438" y="42416"/>
                  <a:pt x="71438" y="39415"/>
                  <a:pt x="71438" y="35719"/>
                </a:cubicBezTo>
                <a:cubicBezTo>
                  <a:pt x="71438" y="32022"/>
                  <a:pt x="74438" y="29021"/>
                  <a:pt x="78135" y="29021"/>
                </a:cubicBezTo>
                <a:close/>
                <a:moveTo>
                  <a:pt x="93762" y="35719"/>
                </a:moveTo>
                <a:cubicBezTo>
                  <a:pt x="93762" y="32022"/>
                  <a:pt x="96763" y="29021"/>
                  <a:pt x="100459" y="29021"/>
                </a:cubicBezTo>
                <a:cubicBezTo>
                  <a:pt x="104155" y="29021"/>
                  <a:pt x="107156" y="32022"/>
                  <a:pt x="107156" y="35719"/>
                </a:cubicBezTo>
                <a:cubicBezTo>
                  <a:pt x="107156" y="39415"/>
                  <a:pt x="104155" y="42416"/>
                  <a:pt x="100459" y="42416"/>
                </a:cubicBezTo>
                <a:cubicBezTo>
                  <a:pt x="96763" y="42416"/>
                  <a:pt x="93762" y="39415"/>
                  <a:pt x="93762" y="35719"/>
                </a:cubicBezTo>
                <a:close/>
                <a:moveTo>
                  <a:pt x="17859" y="80367"/>
                </a:moveTo>
                <a:cubicBezTo>
                  <a:pt x="8009" y="80367"/>
                  <a:pt x="0" y="88376"/>
                  <a:pt x="0" y="98227"/>
                </a:cubicBezTo>
                <a:lnTo>
                  <a:pt x="0" y="116086"/>
                </a:lnTo>
                <a:cubicBezTo>
                  <a:pt x="0" y="125936"/>
                  <a:pt x="8009" y="133945"/>
                  <a:pt x="17859" y="133945"/>
                </a:cubicBezTo>
                <a:lnTo>
                  <a:pt x="107156" y="133945"/>
                </a:lnTo>
                <a:cubicBezTo>
                  <a:pt x="117007" y="133945"/>
                  <a:pt x="125016" y="125936"/>
                  <a:pt x="125016" y="116086"/>
                </a:cubicBezTo>
                <a:lnTo>
                  <a:pt x="125016" y="98227"/>
                </a:lnTo>
                <a:cubicBezTo>
                  <a:pt x="125016" y="88376"/>
                  <a:pt x="117007" y="80367"/>
                  <a:pt x="107156" y="80367"/>
                </a:cubicBezTo>
                <a:lnTo>
                  <a:pt x="17859" y="80367"/>
                </a:lnTo>
                <a:close/>
                <a:moveTo>
                  <a:pt x="78135" y="100459"/>
                </a:moveTo>
                <a:cubicBezTo>
                  <a:pt x="81831" y="100459"/>
                  <a:pt x="84832" y="103460"/>
                  <a:pt x="84832" y="107156"/>
                </a:cubicBezTo>
                <a:cubicBezTo>
                  <a:pt x="84832" y="110853"/>
                  <a:pt x="81831" y="113854"/>
                  <a:pt x="78135" y="113854"/>
                </a:cubicBezTo>
                <a:cubicBezTo>
                  <a:pt x="74438" y="113854"/>
                  <a:pt x="71438" y="110853"/>
                  <a:pt x="71438" y="107156"/>
                </a:cubicBezTo>
                <a:cubicBezTo>
                  <a:pt x="71438" y="103460"/>
                  <a:pt x="74438" y="100459"/>
                  <a:pt x="78135" y="100459"/>
                </a:cubicBezTo>
                <a:close/>
                <a:moveTo>
                  <a:pt x="93762" y="107156"/>
                </a:moveTo>
                <a:cubicBezTo>
                  <a:pt x="93762" y="103460"/>
                  <a:pt x="96763" y="100459"/>
                  <a:pt x="100459" y="100459"/>
                </a:cubicBezTo>
                <a:cubicBezTo>
                  <a:pt x="104155" y="100459"/>
                  <a:pt x="107156" y="103460"/>
                  <a:pt x="107156" y="107156"/>
                </a:cubicBezTo>
                <a:cubicBezTo>
                  <a:pt x="107156" y="110853"/>
                  <a:pt x="104155" y="113854"/>
                  <a:pt x="100459" y="113854"/>
                </a:cubicBezTo>
                <a:cubicBezTo>
                  <a:pt x="96763" y="113854"/>
                  <a:pt x="93762" y="110853"/>
                  <a:pt x="93762" y="107156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" name="Text 6"/>
          <p:cNvSpPr/>
          <p:nvPr/>
        </p:nvSpPr>
        <p:spPr>
          <a:xfrm>
            <a:off x="897792" y="1359572"/>
            <a:ext cx="2095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Data &amp; Training Pipeline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89479" y="1776567"/>
            <a:ext cx="2699632" cy="834319"/>
          </a:xfrm>
          <a:custGeom>
            <a:avLst/>
            <a:gdLst/>
            <a:ahLst/>
            <a:cxnLst/>
            <a:rect l="l" t="t" r="r" b="b"/>
            <a:pathLst>
              <a:path w="2699632" h="834319">
                <a:moveTo>
                  <a:pt x="63500" y="0"/>
                </a:moveTo>
                <a:lnTo>
                  <a:pt x="2636132" y="0"/>
                </a:lnTo>
                <a:cubicBezTo>
                  <a:pt x="2671202" y="0"/>
                  <a:pt x="2699632" y="28430"/>
                  <a:pt x="2699632" y="63500"/>
                </a:cubicBezTo>
                <a:lnTo>
                  <a:pt x="2699632" y="770819"/>
                </a:lnTo>
                <a:cubicBezTo>
                  <a:pt x="2699632" y="805889"/>
                  <a:pt x="2671202" y="834319"/>
                  <a:pt x="2636132" y="834319"/>
                </a:cubicBezTo>
                <a:lnTo>
                  <a:pt x="63500" y="834319"/>
                </a:lnTo>
                <a:cubicBezTo>
                  <a:pt x="28430" y="834319"/>
                  <a:pt x="0" y="805889"/>
                  <a:pt x="0" y="770819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0" name="Shape 8"/>
          <p:cNvSpPr/>
          <p:nvPr/>
        </p:nvSpPr>
        <p:spPr>
          <a:xfrm>
            <a:off x="589111" y="1876199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1" name="Shape 9"/>
          <p:cNvSpPr/>
          <p:nvPr/>
        </p:nvSpPr>
        <p:spPr>
          <a:xfrm>
            <a:off x="665565" y="1947581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97234" y="44667"/>
                </a:moveTo>
                <a:cubicBezTo>
                  <a:pt x="94022" y="46794"/>
                  <a:pt x="90332" y="48509"/>
                  <a:pt x="86491" y="49876"/>
                </a:cubicBezTo>
                <a:cubicBezTo>
                  <a:pt x="76290" y="53522"/>
                  <a:pt x="62898" y="55563"/>
                  <a:pt x="48617" y="55563"/>
                </a:cubicBezTo>
                <a:cubicBezTo>
                  <a:pt x="34336" y="55563"/>
                  <a:pt x="20923" y="53501"/>
                  <a:pt x="10744" y="49876"/>
                </a:cubicBezTo>
                <a:cubicBezTo>
                  <a:pt x="6924" y="48509"/>
                  <a:pt x="3212" y="46794"/>
                  <a:pt x="0" y="44667"/>
                </a:cubicBezTo>
                <a:lnTo>
                  <a:pt x="0" y="62508"/>
                </a:lnTo>
                <a:cubicBezTo>
                  <a:pt x="0" y="72101"/>
                  <a:pt x="21769" y="79871"/>
                  <a:pt x="48617" y="79871"/>
                </a:cubicBezTo>
                <a:cubicBezTo>
                  <a:pt x="75465" y="79871"/>
                  <a:pt x="97234" y="72101"/>
                  <a:pt x="97234" y="62508"/>
                </a:cubicBezTo>
                <a:lnTo>
                  <a:pt x="97234" y="44667"/>
                </a:lnTo>
                <a:close/>
                <a:moveTo>
                  <a:pt x="97234" y="27781"/>
                </a:moveTo>
                <a:lnTo>
                  <a:pt x="97234" y="17363"/>
                </a:lnTo>
                <a:cubicBezTo>
                  <a:pt x="97234" y="7770"/>
                  <a:pt x="75465" y="0"/>
                  <a:pt x="48617" y="0"/>
                </a:cubicBezTo>
                <a:cubicBezTo>
                  <a:pt x="21769" y="0"/>
                  <a:pt x="0" y="7770"/>
                  <a:pt x="0" y="17363"/>
                </a:cubicBezTo>
                <a:lnTo>
                  <a:pt x="0" y="27781"/>
                </a:lnTo>
                <a:cubicBezTo>
                  <a:pt x="0" y="37374"/>
                  <a:pt x="21769" y="45145"/>
                  <a:pt x="48617" y="45145"/>
                </a:cubicBezTo>
                <a:cubicBezTo>
                  <a:pt x="75465" y="45145"/>
                  <a:pt x="97234" y="37374"/>
                  <a:pt x="97234" y="27781"/>
                </a:cubicBezTo>
                <a:close/>
                <a:moveTo>
                  <a:pt x="86491" y="84603"/>
                </a:moveTo>
                <a:cubicBezTo>
                  <a:pt x="76312" y="88227"/>
                  <a:pt x="62920" y="90289"/>
                  <a:pt x="48617" y="90289"/>
                </a:cubicBezTo>
                <a:cubicBezTo>
                  <a:pt x="34314" y="90289"/>
                  <a:pt x="20923" y="88227"/>
                  <a:pt x="10744" y="84603"/>
                </a:cubicBezTo>
                <a:cubicBezTo>
                  <a:pt x="6924" y="83235"/>
                  <a:pt x="3212" y="81521"/>
                  <a:pt x="0" y="79394"/>
                </a:cubicBezTo>
                <a:lnTo>
                  <a:pt x="0" y="93762"/>
                </a:lnTo>
                <a:cubicBezTo>
                  <a:pt x="0" y="103355"/>
                  <a:pt x="21769" y="111125"/>
                  <a:pt x="48617" y="111125"/>
                </a:cubicBezTo>
                <a:cubicBezTo>
                  <a:pt x="75465" y="111125"/>
                  <a:pt x="97234" y="103355"/>
                  <a:pt x="97234" y="93762"/>
                </a:cubicBezTo>
                <a:lnTo>
                  <a:pt x="97234" y="79394"/>
                </a:lnTo>
                <a:cubicBezTo>
                  <a:pt x="94022" y="81521"/>
                  <a:pt x="90332" y="83235"/>
                  <a:pt x="86491" y="84603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2" name="Text 10"/>
          <p:cNvSpPr/>
          <p:nvPr/>
        </p:nvSpPr>
        <p:spPr>
          <a:xfrm>
            <a:off x="906474" y="1907893"/>
            <a:ext cx="619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beMTPL16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89111" y="2193562"/>
            <a:ext cx="25558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Dataset (R data)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89111" y="2383868"/>
            <a:ext cx="254793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D99AE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70,791 records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582088" y="2098201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87003" y="103659"/>
                </a:moveTo>
                <a:cubicBezTo>
                  <a:pt x="191653" y="99008"/>
                  <a:pt x="191653" y="91455"/>
                  <a:pt x="187003" y="86804"/>
                </a:cubicBezTo>
                <a:lnTo>
                  <a:pt x="127471" y="27273"/>
                </a:lnTo>
                <a:cubicBezTo>
                  <a:pt x="122820" y="22622"/>
                  <a:pt x="115267" y="22622"/>
                  <a:pt x="110617" y="27273"/>
                </a:cubicBezTo>
                <a:cubicBezTo>
                  <a:pt x="105966" y="31924"/>
                  <a:pt x="105966" y="39477"/>
                  <a:pt x="110617" y="44128"/>
                </a:cubicBezTo>
                <a:lnTo>
                  <a:pt x="149833" y="83344"/>
                </a:ln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149833" y="107156"/>
                </a:lnTo>
                <a:lnTo>
                  <a:pt x="110617" y="146372"/>
                </a:lnTo>
                <a:cubicBezTo>
                  <a:pt x="105966" y="151023"/>
                  <a:pt x="105966" y="158576"/>
                  <a:pt x="110617" y="163227"/>
                </a:cubicBezTo>
                <a:cubicBezTo>
                  <a:pt x="115267" y="167878"/>
                  <a:pt x="122820" y="167878"/>
                  <a:pt x="127471" y="163227"/>
                </a:cubicBezTo>
                <a:lnTo>
                  <a:pt x="187003" y="103696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6" name="Shape 14"/>
          <p:cNvSpPr/>
          <p:nvPr/>
        </p:nvSpPr>
        <p:spPr>
          <a:xfrm>
            <a:off x="6163827" y="1776567"/>
            <a:ext cx="2699632" cy="834319"/>
          </a:xfrm>
          <a:custGeom>
            <a:avLst/>
            <a:gdLst/>
            <a:ahLst/>
            <a:cxnLst/>
            <a:rect l="l" t="t" r="r" b="b"/>
            <a:pathLst>
              <a:path w="2699632" h="834319">
                <a:moveTo>
                  <a:pt x="63500" y="0"/>
                </a:moveTo>
                <a:lnTo>
                  <a:pt x="2636132" y="0"/>
                </a:lnTo>
                <a:cubicBezTo>
                  <a:pt x="2671202" y="0"/>
                  <a:pt x="2699632" y="28430"/>
                  <a:pt x="2699632" y="63500"/>
                </a:cubicBezTo>
                <a:lnTo>
                  <a:pt x="2699632" y="770819"/>
                </a:lnTo>
                <a:cubicBezTo>
                  <a:pt x="2699632" y="805889"/>
                  <a:pt x="2671202" y="834319"/>
                  <a:pt x="2636132" y="834319"/>
                </a:cubicBezTo>
                <a:lnTo>
                  <a:pt x="63500" y="834319"/>
                </a:lnTo>
                <a:cubicBezTo>
                  <a:pt x="28430" y="834319"/>
                  <a:pt x="0" y="805889"/>
                  <a:pt x="0" y="770819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7" name="Shape 15"/>
          <p:cNvSpPr/>
          <p:nvPr/>
        </p:nvSpPr>
        <p:spPr>
          <a:xfrm>
            <a:off x="6263460" y="1876199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8" name="Shape 16"/>
          <p:cNvSpPr/>
          <p:nvPr/>
        </p:nvSpPr>
        <p:spPr>
          <a:xfrm>
            <a:off x="6319077" y="1947581"/>
            <a:ext cx="138906" cy="111125"/>
          </a:xfrm>
          <a:custGeom>
            <a:avLst/>
            <a:gdLst/>
            <a:ahLst/>
            <a:cxnLst/>
            <a:rect l="l" t="t" r="r" b="b"/>
            <a:pathLst>
              <a:path w="138906" h="111125">
                <a:moveTo>
                  <a:pt x="13891" y="20836"/>
                </a:moveTo>
                <a:cubicBezTo>
                  <a:pt x="13891" y="13174"/>
                  <a:pt x="20120" y="6945"/>
                  <a:pt x="27781" y="6945"/>
                </a:cubicBezTo>
                <a:lnTo>
                  <a:pt x="111125" y="6945"/>
                </a:lnTo>
                <a:cubicBezTo>
                  <a:pt x="118787" y="6945"/>
                  <a:pt x="125016" y="13174"/>
                  <a:pt x="125016" y="20836"/>
                </a:cubicBezTo>
                <a:lnTo>
                  <a:pt x="125016" y="72926"/>
                </a:lnTo>
                <a:lnTo>
                  <a:pt x="111125" y="72926"/>
                </a:lnTo>
                <a:lnTo>
                  <a:pt x="111125" y="20836"/>
                </a:lnTo>
                <a:lnTo>
                  <a:pt x="27781" y="20836"/>
                </a:lnTo>
                <a:lnTo>
                  <a:pt x="27781" y="72926"/>
                </a:lnTo>
                <a:lnTo>
                  <a:pt x="13891" y="72926"/>
                </a:lnTo>
                <a:lnTo>
                  <a:pt x="13891" y="20836"/>
                </a:lnTo>
                <a:close/>
                <a:moveTo>
                  <a:pt x="0" y="87511"/>
                </a:moveTo>
                <a:cubicBezTo>
                  <a:pt x="0" y="85210"/>
                  <a:pt x="1867" y="83344"/>
                  <a:pt x="4167" y="83344"/>
                </a:cubicBezTo>
                <a:lnTo>
                  <a:pt x="134739" y="83344"/>
                </a:lnTo>
                <a:cubicBezTo>
                  <a:pt x="137040" y="83344"/>
                  <a:pt x="138906" y="85210"/>
                  <a:pt x="138906" y="87511"/>
                </a:cubicBezTo>
                <a:cubicBezTo>
                  <a:pt x="138906" y="96713"/>
                  <a:pt x="131440" y="104180"/>
                  <a:pt x="122238" y="104180"/>
                </a:cubicBezTo>
                <a:lnTo>
                  <a:pt x="16669" y="104180"/>
                </a:lnTo>
                <a:cubicBezTo>
                  <a:pt x="7466" y="104180"/>
                  <a:pt x="0" y="96713"/>
                  <a:pt x="0" y="87511"/>
                </a:cubicBezTo>
                <a:close/>
                <a:moveTo>
                  <a:pt x="60989" y="45362"/>
                </a:moveTo>
                <a:lnTo>
                  <a:pt x="54260" y="52090"/>
                </a:lnTo>
                <a:lnTo>
                  <a:pt x="60989" y="58818"/>
                </a:lnTo>
                <a:cubicBezTo>
                  <a:pt x="63029" y="60858"/>
                  <a:pt x="63029" y="64157"/>
                  <a:pt x="60989" y="66176"/>
                </a:cubicBezTo>
                <a:cubicBezTo>
                  <a:pt x="58948" y="68194"/>
                  <a:pt x="55649" y="68216"/>
                  <a:pt x="53631" y="66176"/>
                </a:cubicBezTo>
                <a:lnTo>
                  <a:pt x="43213" y="55758"/>
                </a:lnTo>
                <a:cubicBezTo>
                  <a:pt x="41173" y="53718"/>
                  <a:pt x="41173" y="50419"/>
                  <a:pt x="43213" y="48400"/>
                </a:cubicBezTo>
                <a:lnTo>
                  <a:pt x="53631" y="37982"/>
                </a:lnTo>
                <a:cubicBezTo>
                  <a:pt x="55671" y="35942"/>
                  <a:pt x="58970" y="35942"/>
                  <a:pt x="60989" y="37982"/>
                </a:cubicBezTo>
                <a:cubicBezTo>
                  <a:pt x="63007" y="40022"/>
                  <a:pt x="63029" y="43321"/>
                  <a:pt x="60989" y="45340"/>
                </a:cubicBezTo>
                <a:close/>
                <a:moveTo>
                  <a:pt x="85297" y="37982"/>
                </a:moveTo>
                <a:lnTo>
                  <a:pt x="95715" y="48400"/>
                </a:lnTo>
                <a:cubicBezTo>
                  <a:pt x="97755" y="50440"/>
                  <a:pt x="97755" y="53739"/>
                  <a:pt x="95715" y="55758"/>
                </a:cubicBezTo>
                <a:lnTo>
                  <a:pt x="85297" y="66176"/>
                </a:lnTo>
                <a:cubicBezTo>
                  <a:pt x="83257" y="68216"/>
                  <a:pt x="79958" y="68216"/>
                  <a:pt x="77939" y="66176"/>
                </a:cubicBezTo>
                <a:cubicBezTo>
                  <a:pt x="75921" y="64136"/>
                  <a:pt x="75899" y="60837"/>
                  <a:pt x="77939" y="58818"/>
                </a:cubicBezTo>
                <a:lnTo>
                  <a:pt x="84668" y="52090"/>
                </a:lnTo>
                <a:lnTo>
                  <a:pt x="77939" y="45362"/>
                </a:lnTo>
                <a:cubicBezTo>
                  <a:pt x="75899" y="43321"/>
                  <a:pt x="75899" y="40022"/>
                  <a:pt x="77939" y="38004"/>
                </a:cubicBezTo>
                <a:cubicBezTo>
                  <a:pt x="79980" y="35985"/>
                  <a:pt x="83279" y="35964"/>
                  <a:pt x="85297" y="38004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9" name="Text 17"/>
          <p:cNvSpPr/>
          <p:nvPr/>
        </p:nvSpPr>
        <p:spPr>
          <a:xfrm>
            <a:off x="6580822" y="1907893"/>
            <a:ext cx="460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Jupyter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263460" y="2193562"/>
            <a:ext cx="25558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Notebook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263460" y="2383868"/>
            <a:ext cx="254793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D99AE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Clean • Engineer • Train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10256436" y="2098201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87003" y="103659"/>
                </a:moveTo>
                <a:cubicBezTo>
                  <a:pt x="191653" y="99008"/>
                  <a:pt x="191653" y="91455"/>
                  <a:pt x="187003" y="86804"/>
                </a:cubicBezTo>
                <a:lnTo>
                  <a:pt x="127471" y="27273"/>
                </a:lnTo>
                <a:cubicBezTo>
                  <a:pt x="122820" y="22622"/>
                  <a:pt x="115267" y="22622"/>
                  <a:pt x="110617" y="27273"/>
                </a:cubicBezTo>
                <a:cubicBezTo>
                  <a:pt x="105966" y="31924"/>
                  <a:pt x="105966" y="39477"/>
                  <a:pt x="110617" y="44128"/>
                </a:cubicBezTo>
                <a:lnTo>
                  <a:pt x="149833" y="83344"/>
                </a:ln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149833" y="107156"/>
                </a:lnTo>
                <a:lnTo>
                  <a:pt x="110617" y="146372"/>
                </a:lnTo>
                <a:cubicBezTo>
                  <a:pt x="105966" y="151023"/>
                  <a:pt x="105966" y="158576"/>
                  <a:pt x="110617" y="163227"/>
                </a:cubicBezTo>
                <a:cubicBezTo>
                  <a:pt x="115267" y="167878"/>
                  <a:pt x="122820" y="167878"/>
                  <a:pt x="127471" y="163227"/>
                </a:cubicBezTo>
                <a:lnTo>
                  <a:pt x="187003" y="103696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3" name="Shape 21"/>
          <p:cNvSpPr/>
          <p:nvPr/>
        </p:nvSpPr>
        <p:spPr>
          <a:xfrm>
            <a:off x="489479" y="2746155"/>
            <a:ext cx="2699632" cy="834319"/>
          </a:xfrm>
          <a:custGeom>
            <a:avLst/>
            <a:gdLst/>
            <a:ahLst/>
            <a:cxnLst/>
            <a:rect l="l" t="t" r="r" b="b"/>
            <a:pathLst>
              <a:path w="2699632" h="834319">
                <a:moveTo>
                  <a:pt x="63500" y="0"/>
                </a:moveTo>
                <a:lnTo>
                  <a:pt x="2636132" y="0"/>
                </a:lnTo>
                <a:cubicBezTo>
                  <a:pt x="2671202" y="0"/>
                  <a:pt x="2699632" y="28430"/>
                  <a:pt x="2699632" y="63500"/>
                </a:cubicBezTo>
                <a:lnTo>
                  <a:pt x="2699632" y="770819"/>
                </a:lnTo>
                <a:cubicBezTo>
                  <a:pt x="2699632" y="805889"/>
                  <a:pt x="2671202" y="834319"/>
                  <a:pt x="2636132" y="834319"/>
                </a:cubicBezTo>
                <a:lnTo>
                  <a:pt x="63500" y="834319"/>
                </a:lnTo>
                <a:cubicBezTo>
                  <a:pt x="28430" y="834319"/>
                  <a:pt x="0" y="805889"/>
                  <a:pt x="0" y="770819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4" name="Shape 22"/>
          <p:cNvSpPr/>
          <p:nvPr/>
        </p:nvSpPr>
        <p:spPr>
          <a:xfrm>
            <a:off x="589111" y="2845786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5" name="Shape 23"/>
          <p:cNvSpPr/>
          <p:nvPr/>
        </p:nvSpPr>
        <p:spPr>
          <a:xfrm>
            <a:off x="658620" y="2917169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13891" y="13891"/>
                </a:moveTo>
                <a:cubicBezTo>
                  <a:pt x="13891" y="10049"/>
                  <a:pt x="10787" y="6945"/>
                  <a:pt x="6945" y="6945"/>
                </a:cubicBezTo>
                <a:cubicBezTo>
                  <a:pt x="3104" y="6945"/>
                  <a:pt x="0" y="10049"/>
                  <a:pt x="0" y="13891"/>
                </a:cubicBezTo>
                <a:lnTo>
                  <a:pt x="0" y="86816"/>
                </a:lnTo>
                <a:cubicBezTo>
                  <a:pt x="0" y="96410"/>
                  <a:pt x="7770" y="104180"/>
                  <a:pt x="17363" y="104180"/>
                </a:cubicBezTo>
                <a:lnTo>
                  <a:pt x="104180" y="104180"/>
                </a:lnTo>
                <a:cubicBezTo>
                  <a:pt x="108021" y="104180"/>
                  <a:pt x="111125" y="101076"/>
                  <a:pt x="111125" y="97234"/>
                </a:cubicBezTo>
                <a:cubicBezTo>
                  <a:pt x="111125" y="93393"/>
                  <a:pt x="108021" y="90289"/>
                  <a:pt x="104180" y="90289"/>
                </a:cubicBezTo>
                <a:lnTo>
                  <a:pt x="17363" y="90289"/>
                </a:lnTo>
                <a:cubicBezTo>
                  <a:pt x="15453" y="90289"/>
                  <a:pt x="13891" y="88726"/>
                  <a:pt x="13891" y="86816"/>
                </a:cubicBezTo>
                <a:lnTo>
                  <a:pt x="13891" y="13891"/>
                </a:lnTo>
                <a:close/>
                <a:moveTo>
                  <a:pt x="102140" y="32686"/>
                </a:moveTo>
                <a:cubicBezTo>
                  <a:pt x="104853" y="29973"/>
                  <a:pt x="104853" y="25567"/>
                  <a:pt x="102140" y="22854"/>
                </a:cubicBezTo>
                <a:cubicBezTo>
                  <a:pt x="99426" y="20141"/>
                  <a:pt x="95021" y="20141"/>
                  <a:pt x="92308" y="22854"/>
                </a:cubicBezTo>
                <a:lnTo>
                  <a:pt x="69453" y="45731"/>
                </a:lnTo>
                <a:lnTo>
                  <a:pt x="56995" y="33294"/>
                </a:lnTo>
                <a:cubicBezTo>
                  <a:pt x="54282" y="30581"/>
                  <a:pt x="49876" y="30581"/>
                  <a:pt x="47163" y="33294"/>
                </a:cubicBezTo>
                <a:lnTo>
                  <a:pt x="26327" y="54130"/>
                </a:lnTo>
                <a:cubicBezTo>
                  <a:pt x="23614" y="56843"/>
                  <a:pt x="23614" y="61249"/>
                  <a:pt x="26327" y="63962"/>
                </a:cubicBezTo>
                <a:cubicBezTo>
                  <a:pt x="29040" y="66675"/>
                  <a:pt x="33446" y="66675"/>
                  <a:pt x="36159" y="63962"/>
                </a:cubicBezTo>
                <a:lnTo>
                  <a:pt x="52090" y="48031"/>
                </a:lnTo>
                <a:lnTo>
                  <a:pt x="64548" y="60489"/>
                </a:lnTo>
                <a:cubicBezTo>
                  <a:pt x="67261" y="63202"/>
                  <a:pt x="71667" y="63202"/>
                  <a:pt x="74380" y="60489"/>
                </a:cubicBezTo>
                <a:lnTo>
                  <a:pt x="102161" y="32708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6" name="Text 24"/>
          <p:cNvSpPr/>
          <p:nvPr/>
        </p:nvSpPr>
        <p:spPr>
          <a:xfrm>
            <a:off x="906474" y="2877481"/>
            <a:ext cx="476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MLflow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89111" y="3163148"/>
            <a:ext cx="25558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Experiment Tracking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89111" y="3353456"/>
            <a:ext cx="254793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D99AE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 models • Metrics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582088" y="306778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87003" y="103659"/>
                </a:moveTo>
                <a:cubicBezTo>
                  <a:pt x="191653" y="99008"/>
                  <a:pt x="191653" y="91455"/>
                  <a:pt x="187003" y="86804"/>
                </a:cubicBezTo>
                <a:lnTo>
                  <a:pt x="127471" y="27273"/>
                </a:lnTo>
                <a:cubicBezTo>
                  <a:pt x="122820" y="22622"/>
                  <a:pt x="115267" y="22622"/>
                  <a:pt x="110617" y="27273"/>
                </a:cubicBezTo>
                <a:cubicBezTo>
                  <a:pt x="105966" y="31924"/>
                  <a:pt x="105966" y="39477"/>
                  <a:pt x="110617" y="44128"/>
                </a:cubicBezTo>
                <a:lnTo>
                  <a:pt x="149833" y="83344"/>
                </a:ln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149833" y="107156"/>
                </a:lnTo>
                <a:lnTo>
                  <a:pt x="110617" y="146372"/>
                </a:lnTo>
                <a:cubicBezTo>
                  <a:pt x="105966" y="151023"/>
                  <a:pt x="105966" y="158576"/>
                  <a:pt x="110617" y="163227"/>
                </a:cubicBezTo>
                <a:cubicBezTo>
                  <a:pt x="115267" y="167878"/>
                  <a:pt x="122820" y="167878"/>
                  <a:pt x="127471" y="163227"/>
                </a:cubicBezTo>
                <a:lnTo>
                  <a:pt x="187003" y="103696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0" name="Shape 28"/>
          <p:cNvSpPr/>
          <p:nvPr/>
        </p:nvSpPr>
        <p:spPr>
          <a:xfrm>
            <a:off x="6163827" y="2746155"/>
            <a:ext cx="2699632" cy="834319"/>
          </a:xfrm>
          <a:custGeom>
            <a:avLst/>
            <a:gdLst/>
            <a:ahLst/>
            <a:cxnLst/>
            <a:rect l="l" t="t" r="r" b="b"/>
            <a:pathLst>
              <a:path w="2699632" h="834319">
                <a:moveTo>
                  <a:pt x="63500" y="0"/>
                </a:moveTo>
                <a:lnTo>
                  <a:pt x="2636132" y="0"/>
                </a:lnTo>
                <a:cubicBezTo>
                  <a:pt x="2671202" y="0"/>
                  <a:pt x="2699632" y="28430"/>
                  <a:pt x="2699632" y="63500"/>
                </a:cubicBezTo>
                <a:lnTo>
                  <a:pt x="2699632" y="770819"/>
                </a:lnTo>
                <a:cubicBezTo>
                  <a:pt x="2699632" y="805889"/>
                  <a:pt x="2671202" y="834319"/>
                  <a:pt x="2636132" y="834319"/>
                </a:cubicBezTo>
                <a:lnTo>
                  <a:pt x="63500" y="834319"/>
                </a:lnTo>
                <a:cubicBezTo>
                  <a:pt x="28430" y="834319"/>
                  <a:pt x="0" y="805889"/>
                  <a:pt x="0" y="770819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1" name="Shape 29"/>
          <p:cNvSpPr/>
          <p:nvPr/>
        </p:nvSpPr>
        <p:spPr>
          <a:xfrm>
            <a:off x="6263460" y="2845786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2" name="Shape 30"/>
          <p:cNvSpPr/>
          <p:nvPr/>
        </p:nvSpPr>
        <p:spPr>
          <a:xfrm>
            <a:off x="6326022" y="2917169"/>
            <a:ext cx="125016" cy="111125"/>
          </a:xfrm>
          <a:custGeom>
            <a:avLst/>
            <a:gdLst/>
            <a:ahLst/>
            <a:cxnLst/>
            <a:rect l="l" t="t" r="r" b="b"/>
            <a:pathLst>
              <a:path w="125016" h="111125">
                <a:moveTo>
                  <a:pt x="0" y="72926"/>
                </a:moveTo>
                <a:cubicBezTo>
                  <a:pt x="0" y="90181"/>
                  <a:pt x="13999" y="104180"/>
                  <a:pt x="31254" y="104180"/>
                </a:cubicBezTo>
                <a:lnTo>
                  <a:pt x="97234" y="104180"/>
                </a:lnTo>
                <a:cubicBezTo>
                  <a:pt x="112579" y="104180"/>
                  <a:pt x="125016" y="91743"/>
                  <a:pt x="125016" y="76398"/>
                </a:cubicBezTo>
                <a:cubicBezTo>
                  <a:pt x="125016" y="65199"/>
                  <a:pt x="118396" y="55541"/>
                  <a:pt x="108846" y="51157"/>
                </a:cubicBezTo>
                <a:cubicBezTo>
                  <a:pt x="110300" y="48313"/>
                  <a:pt x="111125" y="45079"/>
                  <a:pt x="111125" y="41672"/>
                </a:cubicBezTo>
                <a:cubicBezTo>
                  <a:pt x="111125" y="30169"/>
                  <a:pt x="101792" y="20836"/>
                  <a:pt x="90289" y="20836"/>
                </a:cubicBezTo>
                <a:cubicBezTo>
                  <a:pt x="86447" y="20836"/>
                  <a:pt x="82866" y="21878"/>
                  <a:pt x="79784" y="23679"/>
                </a:cubicBezTo>
                <a:cubicBezTo>
                  <a:pt x="74554" y="13739"/>
                  <a:pt x="64114" y="6945"/>
                  <a:pt x="52090" y="6945"/>
                </a:cubicBezTo>
                <a:cubicBezTo>
                  <a:pt x="34835" y="6945"/>
                  <a:pt x="20836" y="20944"/>
                  <a:pt x="20836" y="38199"/>
                </a:cubicBezTo>
                <a:cubicBezTo>
                  <a:pt x="20836" y="39936"/>
                  <a:pt x="20988" y="41650"/>
                  <a:pt x="21248" y="43300"/>
                </a:cubicBezTo>
                <a:cubicBezTo>
                  <a:pt x="8899" y="47467"/>
                  <a:pt x="0" y="59165"/>
                  <a:pt x="0" y="72926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3" name="Text 31"/>
          <p:cNvSpPr/>
          <p:nvPr/>
        </p:nvSpPr>
        <p:spPr>
          <a:xfrm>
            <a:off x="6580822" y="2877481"/>
            <a:ext cx="801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Hugging Face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263460" y="3163148"/>
            <a:ext cx="25558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 Registry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263460" y="3353456"/>
            <a:ext cx="254793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D99AE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model.pkl • preprocessor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321910" y="3883311"/>
            <a:ext cx="11549944" cy="2294819"/>
          </a:xfrm>
          <a:custGeom>
            <a:avLst/>
            <a:gdLst/>
            <a:ahLst/>
            <a:cxnLst/>
            <a:rect l="l" t="t" r="r" b="b"/>
            <a:pathLst>
              <a:path w="11549944" h="2294819">
                <a:moveTo>
                  <a:pt x="95258" y="0"/>
                </a:moveTo>
                <a:lnTo>
                  <a:pt x="11454686" y="0"/>
                </a:lnTo>
                <a:cubicBezTo>
                  <a:pt x="11507296" y="0"/>
                  <a:pt x="11549944" y="42648"/>
                  <a:pt x="11549944" y="95258"/>
                </a:cubicBezTo>
                <a:lnTo>
                  <a:pt x="11549944" y="2199561"/>
                </a:lnTo>
                <a:cubicBezTo>
                  <a:pt x="11549944" y="2252171"/>
                  <a:pt x="11507296" y="2294819"/>
                  <a:pt x="11454686" y="2294819"/>
                </a:cubicBezTo>
                <a:lnTo>
                  <a:pt x="95258" y="2294819"/>
                </a:lnTo>
                <a:cubicBezTo>
                  <a:pt x="42648" y="2294819"/>
                  <a:pt x="0" y="2252171"/>
                  <a:pt x="0" y="2199561"/>
                </a:cubicBezTo>
                <a:lnTo>
                  <a:pt x="0" y="95258"/>
                </a:lnTo>
                <a:cubicBezTo>
                  <a:pt x="0" y="42684"/>
                  <a:pt x="42684" y="0"/>
                  <a:pt x="95258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7" name="Shape 35"/>
          <p:cNvSpPr/>
          <p:nvPr/>
        </p:nvSpPr>
        <p:spPr>
          <a:xfrm>
            <a:off x="489479" y="4050882"/>
            <a:ext cx="310444" cy="310444"/>
          </a:xfrm>
          <a:custGeom>
            <a:avLst/>
            <a:gdLst/>
            <a:ahLst/>
            <a:cxnLst/>
            <a:rect l="l" t="t" r="r" b="b"/>
            <a:pathLst>
              <a:path w="310444" h="310444">
                <a:moveTo>
                  <a:pt x="95251" y="0"/>
                </a:moveTo>
                <a:lnTo>
                  <a:pt x="215194" y="0"/>
                </a:lnTo>
                <a:cubicBezTo>
                  <a:pt x="267799" y="0"/>
                  <a:pt x="310444" y="42645"/>
                  <a:pt x="310444" y="95251"/>
                </a:cubicBezTo>
                <a:lnTo>
                  <a:pt x="310444" y="215194"/>
                </a:lnTo>
                <a:cubicBezTo>
                  <a:pt x="310444" y="267799"/>
                  <a:pt x="267799" y="310444"/>
                  <a:pt x="215194" y="310444"/>
                </a:cubicBezTo>
                <a:lnTo>
                  <a:pt x="95251" y="310444"/>
                </a:lnTo>
                <a:cubicBezTo>
                  <a:pt x="42645" y="310444"/>
                  <a:pt x="0" y="267799"/>
                  <a:pt x="0" y="215194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8" name="Shape 36"/>
          <p:cNvSpPr/>
          <p:nvPr/>
        </p:nvSpPr>
        <p:spPr>
          <a:xfrm>
            <a:off x="570398" y="413370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35719" y="89297"/>
                </a:moveTo>
                <a:lnTo>
                  <a:pt x="6837" y="89297"/>
                </a:lnTo>
                <a:cubicBezTo>
                  <a:pt x="-112" y="89297"/>
                  <a:pt x="-4381" y="81735"/>
                  <a:pt x="-809" y="75763"/>
                </a:cubicBezTo>
                <a:lnTo>
                  <a:pt x="13953" y="51150"/>
                </a:lnTo>
                <a:cubicBezTo>
                  <a:pt x="16380" y="47104"/>
                  <a:pt x="20734" y="44648"/>
                  <a:pt x="25450" y="44648"/>
                </a:cubicBezTo>
                <a:lnTo>
                  <a:pt x="51960" y="44648"/>
                </a:lnTo>
                <a:cubicBezTo>
                  <a:pt x="73196" y="8679"/>
                  <a:pt x="104868" y="6865"/>
                  <a:pt x="126048" y="9962"/>
                </a:cubicBezTo>
                <a:cubicBezTo>
                  <a:pt x="129620" y="10492"/>
                  <a:pt x="132411" y="13283"/>
                  <a:pt x="132913" y="16827"/>
                </a:cubicBezTo>
                <a:cubicBezTo>
                  <a:pt x="136010" y="38007"/>
                  <a:pt x="134196" y="69679"/>
                  <a:pt x="98227" y="90915"/>
                </a:cubicBezTo>
                <a:lnTo>
                  <a:pt x="98227" y="117425"/>
                </a:lnTo>
                <a:cubicBezTo>
                  <a:pt x="98227" y="122141"/>
                  <a:pt x="95771" y="126495"/>
                  <a:pt x="91725" y="128922"/>
                </a:cubicBezTo>
                <a:lnTo>
                  <a:pt x="67112" y="143684"/>
                </a:lnTo>
                <a:cubicBezTo>
                  <a:pt x="61168" y="147256"/>
                  <a:pt x="53578" y="142959"/>
                  <a:pt x="53578" y="136038"/>
                </a:cubicBezTo>
                <a:lnTo>
                  <a:pt x="53578" y="107156"/>
                </a:lnTo>
                <a:cubicBezTo>
                  <a:pt x="53578" y="97306"/>
                  <a:pt x="45569" y="89297"/>
                  <a:pt x="35719" y="89297"/>
                </a:cubicBezTo>
                <a:lnTo>
                  <a:pt x="35691" y="89297"/>
                </a:lnTo>
                <a:close/>
                <a:moveTo>
                  <a:pt x="111621" y="44648"/>
                </a:moveTo>
                <a:cubicBezTo>
                  <a:pt x="111621" y="37256"/>
                  <a:pt x="105619" y="31254"/>
                  <a:pt x="98227" y="31254"/>
                </a:cubicBezTo>
                <a:cubicBezTo>
                  <a:pt x="90834" y="31254"/>
                  <a:pt x="84832" y="37256"/>
                  <a:pt x="84832" y="44648"/>
                </a:cubicBezTo>
                <a:cubicBezTo>
                  <a:pt x="84832" y="52041"/>
                  <a:pt x="90834" y="58043"/>
                  <a:pt x="98227" y="58043"/>
                </a:cubicBezTo>
                <a:cubicBezTo>
                  <a:pt x="105619" y="58043"/>
                  <a:pt x="111621" y="52041"/>
                  <a:pt x="111621" y="44648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9" name="Text 37"/>
          <p:cNvSpPr/>
          <p:nvPr/>
        </p:nvSpPr>
        <p:spPr>
          <a:xfrm>
            <a:off x="897792" y="4078303"/>
            <a:ext cx="20796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Production Deployment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89479" y="4495298"/>
            <a:ext cx="2159882" cy="675569"/>
          </a:xfrm>
          <a:custGeom>
            <a:avLst/>
            <a:gdLst/>
            <a:ahLst/>
            <a:cxnLst/>
            <a:rect l="l" t="t" r="r" b="b"/>
            <a:pathLst>
              <a:path w="2159882" h="675569">
                <a:moveTo>
                  <a:pt x="63497" y="0"/>
                </a:moveTo>
                <a:lnTo>
                  <a:pt x="2096385" y="0"/>
                </a:lnTo>
                <a:cubicBezTo>
                  <a:pt x="2131453" y="0"/>
                  <a:pt x="2159882" y="28428"/>
                  <a:pt x="2159882" y="63497"/>
                </a:cubicBezTo>
                <a:lnTo>
                  <a:pt x="2159882" y="612073"/>
                </a:lnTo>
                <a:cubicBezTo>
                  <a:pt x="2159882" y="647141"/>
                  <a:pt x="2131453" y="675569"/>
                  <a:pt x="2096385" y="675569"/>
                </a:cubicBezTo>
                <a:lnTo>
                  <a:pt x="63497" y="675569"/>
                </a:lnTo>
                <a:cubicBezTo>
                  <a:pt x="28428" y="675569"/>
                  <a:pt x="0" y="647141"/>
                  <a:pt x="0" y="612073"/>
                </a:cubicBezTo>
                <a:lnTo>
                  <a:pt x="0" y="63497"/>
                </a:lnTo>
                <a:cubicBezTo>
                  <a:pt x="0" y="28428"/>
                  <a:pt x="28428" y="0"/>
                  <a:pt x="63497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1" name="Shape 39"/>
          <p:cNvSpPr/>
          <p:nvPr/>
        </p:nvSpPr>
        <p:spPr>
          <a:xfrm>
            <a:off x="589111" y="4594931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2" name="Shape 40"/>
          <p:cNvSpPr/>
          <p:nvPr/>
        </p:nvSpPr>
        <p:spPr>
          <a:xfrm>
            <a:off x="665565" y="4666312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48617" y="53826"/>
                </a:moveTo>
                <a:cubicBezTo>
                  <a:pt x="62992" y="53826"/>
                  <a:pt x="74662" y="42156"/>
                  <a:pt x="74662" y="27781"/>
                </a:cubicBezTo>
                <a:cubicBezTo>
                  <a:pt x="74662" y="13407"/>
                  <a:pt x="62992" y="1736"/>
                  <a:pt x="48617" y="1736"/>
                </a:cubicBezTo>
                <a:cubicBezTo>
                  <a:pt x="34243" y="1736"/>
                  <a:pt x="22572" y="13407"/>
                  <a:pt x="22572" y="27781"/>
                </a:cubicBezTo>
                <a:cubicBezTo>
                  <a:pt x="22572" y="42156"/>
                  <a:pt x="34243" y="53826"/>
                  <a:pt x="48617" y="53826"/>
                </a:cubicBezTo>
                <a:close/>
                <a:moveTo>
                  <a:pt x="42171" y="65980"/>
                </a:moveTo>
                <a:cubicBezTo>
                  <a:pt x="20793" y="65980"/>
                  <a:pt x="3473" y="83300"/>
                  <a:pt x="3473" y="104679"/>
                </a:cubicBezTo>
                <a:cubicBezTo>
                  <a:pt x="3473" y="108238"/>
                  <a:pt x="6359" y="111125"/>
                  <a:pt x="9919" y="111125"/>
                </a:cubicBezTo>
                <a:lnTo>
                  <a:pt x="87316" y="111125"/>
                </a:lnTo>
                <a:cubicBezTo>
                  <a:pt x="90875" y="111125"/>
                  <a:pt x="93762" y="108238"/>
                  <a:pt x="93762" y="104679"/>
                </a:cubicBezTo>
                <a:cubicBezTo>
                  <a:pt x="93762" y="83300"/>
                  <a:pt x="76442" y="65980"/>
                  <a:pt x="55063" y="65980"/>
                </a:cubicBezTo>
                <a:lnTo>
                  <a:pt x="42171" y="65980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3" name="Text 41"/>
          <p:cNvSpPr/>
          <p:nvPr/>
        </p:nvSpPr>
        <p:spPr>
          <a:xfrm>
            <a:off x="906474" y="4626625"/>
            <a:ext cx="635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User Input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589111" y="4912293"/>
            <a:ext cx="2016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Web Form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3753087" y="475354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5835" y="86382"/>
                </a:moveTo>
                <a:cubicBezTo>
                  <a:pt x="159711" y="82507"/>
                  <a:pt x="159711" y="76212"/>
                  <a:pt x="155835" y="72337"/>
                </a:cubicBezTo>
                <a:lnTo>
                  <a:pt x="106226" y="22727"/>
                </a:lnTo>
                <a:cubicBezTo>
                  <a:pt x="102350" y="18852"/>
                  <a:pt x="96056" y="18852"/>
                  <a:pt x="92180" y="22727"/>
                </a:cubicBezTo>
                <a:cubicBezTo>
                  <a:pt x="88305" y="26603"/>
                  <a:pt x="88305" y="32897"/>
                  <a:pt x="92180" y="36773"/>
                </a:cubicBezTo>
                <a:lnTo>
                  <a:pt x="124861" y="69453"/>
                </a:lnTo>
                <a:lnTo>
                  <a:pt x="9922" y="69453"/>
                </a:lnTo>
                <a:cubicBezTo>
                  <a:pt x="4434" y="69453"/>
                  <a:pt x="0" y="73887"/>
                  <a:pt x="0" y="79375"/>
                </a:cubicBezTo>
                <a:cubicBezTo>
                  <a:pt x="0" y="84863"/>
                  <a:pt x="4434" y="89297"/>
                  <a:pt x="9922" y="89297"/>
                </a:cubicBezTo>
                <a:lnTo>
                  <a:pt x="124861" y="89297"/>
                </a:lnTo>
                <a:lnTo>
                  <a:pt x="92180" y="121977"/>
                </a:lnTo>
                <a:cubicBezTo>
                  <a:pt x="88305" y="125853"/>
                  <a:pt x="88305" y="132147"/>
                  <a:pt x="92180" y="136023"/>
                </a:cubicBezTo>
                <a:cubicBezTo>
                  <a:pt x="96056" y="139898"/>
                  <a:pt x="102350" y="139898"/>
                  <a:pt x="106226" y="136023"/>
                </a:cubicBezTo>
                <a:lnTo>
                  <a:pt x="155835" y="86413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6" name="Shape 44"/>
          <p:cNvSpPr/>
          <p:nvPr/>
        </p:nvSpPr>
        <p:spPr>
          <a:xfrm>
            <a:off x="5016197" y="4495298"/>
            <a:ext cx="2159882" cy="675569"/>
          </a:xfrm>
          <a:custGeom>
            <a:avLst/>
            <a:gdLst/>
            <a:ahLst/>
            <a:cxnLst/>
            <a:rect l="l" t="t" r="r" b="b"/>
            <a:pathLst>
              <a:path w="2159882" h="675569">
                <a:moveTo>
                  <a:pt x="63497" y="0"/>
                </a:moveTo>
                <a:lnTo>
                  <a:pt x="2096385" y="0"/>
                </a:lnTo>
                <a:cubicBezTo>
                  <a:pt x="2131453" y="0"/>
                  <a:pt x="2159882" y="28428"/>
                  <a:pt x="2159882" y="63497"/>
                </a:cubicBezTo>
                <a:lnTo>
                  <a:pt x="2159882" y="612073"/>
                </a:lnTo>
                <a:cubicBezTo>
                  <a:pt x="2159882" y="647141"/>
                  <a:pt x="2131453" y="675569"/>
                  <a:pt x="2096385" y="675569"/>
                </a:cubicBezTo>
                <a:lnTo>
                  <a:pt x="63497" y="675569"/>
                </a:lnTo>
                <a:cubicBezTo>
                  <a:pt x="28428" y="675569"/>
                  <a:pt x="0" y="647141"/>
                  <a:pt x="0" y="612073"/>
                </a:cubicBezTo>
                <a:lnTo>
                  <a:pt x="0" y="63497"/>
                </a:lnTo>
                <a:cubicBezTo>
                  <a:pt x="0" y="28428"/>
                  <a:pt x="28428" y="0"/>
                  <a:pt x="63497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7" name="Shape 45"/>
          <p:cNvSpPr/>
          <p:nvPr/>
        </p:nvSpPr>
        <p:spPr>
          <a:xfrm>
            <a:off x="5115829" y="4594931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8" name="Shape 46"/>
          <p:cNvSpPr/>
          <p:nvPr/>
        </p:nvSpPr>
        <p:spPr>
          <a:xfrm>
            <a:off x="5171447" y="4666312"/>
            <a:ext cx="138906" cy="111125"/>
          </a:xfrm>
          <a:custGeom>
            <a:avLst/>
            <a:gdLst/>
            <a:ahLst/>
            <a:cxnLst/>
            <a:rect l="l" t="t" r="r" b="b"/>
            <a:pathLst>
              <a:path w="138906" h="111125">
                <a:moveTo>
                  <a:pt x="90267" y="45687"/>
                </a:moveTo>
                <a:cubicBezTo>
                  <a:pt x="92915" y="44971"/>
                  <a:pt x="95693" y="46230"/>
                  <a:pt x="96887" y="48682"/>
                </a:cubicBezTo>
                <a:lnTo>
                  <a:pt x="100924" y="56843"/>
                </a:lnTo>
                <a:cubicBezTo>
                  <a:pt x="103160" y="57147"/>
                  <a:pt x="105352" y="57755"/>
                  <a:pt x="107414" y="58601"/>
                </a:cubicBezTo>
                <a:lnTo>
                  <a:pt x="115010" y="53544"/>
                </a:lnTo>
                <a:cubicBezTo>
                  <a:pt x="117289" y="52025"/>
                  <a:pt x="120306" y="52329"/>
                  <a:pt x="122237" y="54260"/>
                </a:cubicBezTo>
                <a:lnTo>
                  <a:pt x="126405" y="58427"/>
                </a:lnTo>
                <a:cubicBezTo>
                  <a:pt x="128336" y="60359"/>
                  <a:pt x="128640" y="63398"/>
                  <a:pt x="127121" y="65655"/>
                </a:cubicBezTo>
                <a:lnTo>
                  <a:pt x="122064" y="73230"/>
                </a:lnTo>
                <a:cubicBezTo>
                  <a:pt x="122476" y="74250"/>
                  <a:pt x="122845" y="75313"/>
                  <a:pt x="123149" y="76420"/>
                </a:cubicBezTo>
                <a:cubicBezTo>
                  <a:pt x="123453" y="77527"/>
                  <a:pt x="123648" y="78612"/>
                  <a:pt x="123800" y="79719"/>
                </a:cubicBezTo>
                <a:lnTo>
                  <a:pt x="131983" y="83756"/>
                </a:lnTo>
                <a:cubicBezTo>
                  <a:pt x="134435" y="84972"/>
                  <a:pt x="135694" y="87750"/>
                  <a:pt x="134978" y="90376"/>
                </a:cubicBezTo>
                <a:lnTo>
                  <a:pt x="133459" y="96062"/>
                </a:lnTo>
                <a:cubicBezTo>
                  <a:pt x="132742" y="98689"/>
                  <a:pt x="130290" y="100468"/>
                  <a:pt x="127555" y="100295"/>
                </a:cubicBezTo>
                <a:lnTo>
                  <a:pt x="118439" y="99709"/>
                </a:lnTo>
                <a:cubicBezTo>
                  <a:pt x="117072" y="101467"/>
                  <a:pt x="115488" y="103094"/>
                  <a:pt x="113686" y="104484"/>
                </a:cubicBezTo>
                <a:lnTo>
                  <a:pt x="114272" y="113578"/>
                </a:lnTo>
                <a:cubicBezTo>
                  <a:pt x="114446" y="116312"/>
                  <a:pt x="112666" y="118787"/>
                  <a:pt x="110040" y="119481"/>
                </a:cubicBezTo>
                <a:lnTo>
                  <a:pt x="104353" y="121000"/>
                </a:lnTo>
                <a:cubicBezTo>
                  <a:pt x="101705" y="121717"/>
                  <a:pt x="98949" y="120458"/>
                  <a:pt x="97734" y="118005"/>
                </a:cubicBezTo>
                <a:lnTo>
                  <a:pt x="93697" y="109844"/>
                </a:lnTo>
                <a:cubicBezTo>
                  <a:pt x="91461" y="109541"/>
                  <a:pt x="89269" y="108933"/>
                  <a:pt x="87207" y="108086"/>
                </a:cubicBezTo>
                <a:lnTo>
                  <a:pt x="79611" y="113143"/>
                </a:lnTo>
                <a:cubicBezTo>
                  <a:pt x="77332" y="114663"/>
                  <a:pt x="74315" y="114359"/>
                  <a:pt x="72383" y="112427"/>
                </a:cubicBezTo>
                <a:lnTo>
                  <a:pt x="68216" y="108260"/>
                </a:lnTo>
                <a:cubicBezTo>
                  <a:pt x="66284" y="106328"/>
                  <a:pt x="65980" y="103312"/>
                  <a:pt x="67500" y="101033"/>
                </a:cubicBezTo>
                <a:lnTo>
                  <a:pt x="72557" y="93436"/>
                </a:lnTo>
                <a:cubicBezTo>
                  <a:pt x="72144" y="92416"/>
                  <a:pt x="71775" y="91353"/>
                  <a:pt x="71472" y="90246"/>
                </a:cubicBezTo>
                <a:cubicBezTo>
                  <a:pt x="71168" y="89139"/>
                  <a:pt x="70972" y="88032"/>
                  <a:pt x="70820" y="86947"/>
                </a:cubicBezTo>
                <a:lnTo>
                  <a:pt x="62638" y="82910"/>
                </a:lnTo>
                <a:cubicBezTo>
                  <a:pt x="60185" y="81694"/>
                  <a:pt x="58948" y="78916"/>
                  <a:pt x="59643" y="76290"/>
                </a:cubicBezTo>
                <a:lnTo>
                  <a:pt x="61162" y="70603"/>
                </a:lnTo>
                <a:cubicBezTo>
                  <a:pt x="61878" y="67977"/>
                  <a:pt x="64331" y="66198"/>
                  <a:pt x="67066" y="66371"/>
                </a:cubicBezTo>
                <a:lnTo>
                  <a:pt x="76160" y="66957"/>
                </a:lnTo>
                <a:cubicBezTo>
                  <a:pt x="77527" y="65199"/>
                  <a:pt x="79111" y="63571"/>
                  <a:pt x="80913" y="62182"/>
                </a:cubicBezTo>
                <a:lnTo>
                  <a:pt x="80327" y="53110"/>
                </a:lnTo>
                <a:cubicBezTo>
                  <a:pt x="80153" y="50375"/>
                  <a:pt x="81933" y="47901"/>
                  <a:pt x="84559" y="47206"/>
                </a:cubicBezTo>
                <a:lnTo>
                  <a:pt x="90246" y="45687"/>
                </a:lnTo>
                <a:close/>
                <a:moveTo>
                  <a:pt x="97321" y="73794"/>
                </a:moveTo>
                <a:cubicBezTo>
                  <a:pt x="92051" y="73800"/>
                  <a:pt x="87776" y="78084"/>
                  <a:pt x="87782" y="83355"/>
                </a:cubicBezTo>
                <a:cubicBezTo>
                  <a:pt x="87788" y="88625"/>
                  <a:pt x="92072" y="92900"/>
                  <a:pt x="97343" y="92894"/>
                </a:cubicBezTo>
                <a:cubicBezTo>
                  <a:pt x="102614" y="92888"/>
                  <a:pt x="106888" y="88604"/>
                  <a:pt x="106882" y="83333"/>
                </a:cubicBezTo>
                <a:cubicBezTo>
                  <a:pt x="106876" y="78062"/>
                  <a:pt x="102592" y="73788"/>
                  <a:pt x="97321" y="73794"/>
                </a:cubicBezTo>
                <a:close/>
                <a:moveTo>
                  <a:pt x="48813" y="-9875"/>
                </a:moveTo>
                <a:lnTo>
                  <a:pt x="54499" y="-8356"/>
                </a:lnTo>
                <a:cubicBezTo>
                  <a:pt x="57125" y="-7640"/>
                  <a:pt x="58905" y="-5166"/>
                  <a:pt x="58731" y="-2453"/>
                </a:cubicBezTo>
                <a:lnTo>
                  <a:pt x="58145" y="6620"/>
                </a:lnTo>
                <a:cubicBezTo>
                  <a:pt x="59947" y="8009"/>
                  <a:pt x="61531" y="9615"/>
                  <a:pt x="62898" y="11395"/>
                </a:cubicBezTo>
                <a:lnTo>
                  <a:pt x="72014" y="10809"/>
                </a:lnTo>
                <a:cubicBezTo>
                  <a:pt x="74727" y="10635"/>
                  <a:pt x="77201" y="12415"/>
                  <a:pt x="77918" y="15041"/>
                </a:cubicBezTo>
                <a:lnTo>
                  <a:pt x="79437" y="20727"/>
                </a:lnTo>
                <a:cubicBezTo>
                  <a:pt x="80132" y="23354"/>
                  <a:pt x="78894" y="26132"/>
                  <a:pt x="76442" y="27347"/>
                </a:cubicBezTo>
                <a:lnTo>
                  <a:pt x="68259" y="31384"/>
                </a:lnTo>
                <a:cubicBezTo>
                  <a:pt x="68107" y="32491"/>
                  <a:pt x="67890" y="33598"/>
                  <a:pt x="67608" y="34683"/>
                </a:cubicBezTo>
                <a:cubicBezTo>
                  <a:pt x="67326" y="35768"/>
                  <a:pt x="66935" y="36854"/>
                  <a:pt x="66523" y="37874"/>
                </a:cubicBezTo>
                <a:lnTo>
                  <a:pt x="71580" y="45470"/>
                </a:lnTo>
                <a:cubicBezTo>
                  <a:pt x="73099" y="47749"/>
                  <a:pt x="72796" y="50766"/>
                  <a:pt x="70864" y="52698"/>
                </a:cubicBezTo>
                <a:lnTo>
                  <a:pt x="66697" y="56865"/>
                </a:lnTo>
                <a:cubicBezTo>
                  <a:pt x="64765" y="58796"/>
                  <a:pt x="61748" y="59100"/>
                  <a:pt x="59469" y="57581"/>
                </a:cubicBezTo>
                <a:lnTo>
                  <a:pt x="51873" y="52524"/>
                </a:lnTo>
                <a:cubicBezTo>
                  <a:pt x="49811" y="53370"/>
                  <a:pt x="47619" y="53978"/>
                  <a:pt x="45383" y="54282"/>
                </a:cubicBezTo>
                <a:lnTo>
                  <a:pt x="41346" y="62443"/>
                </a:lnTo>
                <a:cubicBezTo>
                  <a:pt x="40131" y="64895"/>
                  <a:pt x="37353" y="66132"/>
                  <a:pt x="34727" y="65438"/>
                </a:cubicBezTo>
                <a:lnTo>
                  <a:pt x="29040" y="63919"/>
                </a:lnTo>
                <a:cubicBezTo>
                  <a:pt x="26392" y="63202"/>
                  <a:pt x="24634" y="60728"/>
                  <a:pt x="24808" y="58015"/>
                </a:cubicBezTo>
                <a:lnTo>
                  <a:pt x="25394" y="48921"/>
                </a:lnTo>
                <a:cubicBezTo>
                  <a:pt x="23592" y="47532"/>
                  <a:pt x="22008" y="45926"/>
                  <a:pt x="20641" y="44146"/>
                </a:cubicBezTo>
                <a:lnTo>
                  <a:pt x="11525" y="44732"/>
                </a:lnTo>
                <a:cubicBezTo>
                  <a:pt x="8812" y="44906"/>
                  <a:pt x="6338" y="43126"/>
                  <a:pt x="5621" y="40500"/>
                </a:cubicBezTo>
                <a:lnTo>
                  <a:pt x="4102" y="34813"/>
                </a:lnTo>
                <a:cubicBezTo>
                  <a:pt x="3408" y="32187"/>
                  <a:pt x="4645" y="29409"/>
                  <a:pt x="7097" y="28194"/>
                </a:cubicBezTo>
                <a:lnTo>
                  <a:pt x="15280" y="24157"/>
                </a:lnTo>
                <a:cubicBezTo>
                  <a:pt x="15432" y="23050"/>
                  <a:pt x="15649" y="21965"/>
                  <a:pt x="15931" y="20858"/>
                </a:cubicBezTo>
                <a:cubicBezTo>
                  <a:pt x="16235" y="19751"/>
                  <a:pt x="16582" y="18687"/>
                  <a:pt x="17016" y="17667"/>
                </a:cubicBezTo>
                <a:lnTo>
                  <a:pt x="11959" y="10092"/>
                </a:lnTo>
                <a:cubicBezTo>
                  <a:pt x="10440" y="7813"/>
                  <a:pt x="10744" y="4797"/>
                  <a:pt x="12675" y="2865"/>
                </a:cubicBezTo>
                <a:lnTo>
                  <a:pt x="16842" y="-1302"/>
                </a:lnTo>
                <a:cubicBezTo>
                  <a:pt x="18774" y="-3234"/>
                  <a:pt x="21791" y="-3538"/>
                  <a:pt x="24070" y="-2018"/>
                </a:cubicBezTo>
                <a:lnTo>
                  <a:pt x="31666" y="3039"/>
                </a:lnTo>
                <a:cubicBezTo>
                  <a:pt x="33728" y="2192"/>
                  <a:pt x="35920" y="1584"/>
                  <a:pt x="38156" y="1281"/>
                </a:cubicBezTo>
                <a:lnTo>
                  <a:pt x="42193" y="-6880"/>
                </a:lnTo>
                <a:cubicBezTo>
                  <a:pt x="43408" y="-9333"/>
                  <a:pt x="46165" y="-10570"/>
                  <a:pt x="48813" y="-9875"/>
                </a:cubicBezTo>
                <a:close/>
                <a:moveTo>
                  <a:pt x="41759" y="18231"/>
                </a:moveTo>
                <a:cubicBezTo>
                  <a:pt x="36488" y="18231"/>
                  <a:pt x="32209" y="22511"/>
                  <a:pt x="32209" y="27781"/>
                </a:cubicBezTo>
                <a:cubicBezTo>
                  <a:pt x="32209" y="33052"/>
                  <a:pt x="36488" y="37331"/>
                  <a:pt x="41759" y="37331"/>
                </a:cubicBezTo>
                <a:cubicBezTo>
                  <a:pt x="47029" y="37331"/>
                  <a:pt x="51308" y="33052"/>
                  <a:pt x="51308" y="27781"/>
                </a:cubicBezTo>
                <a:cubicBezTo>
                  <a:pt x="51308" y="22511"/>
                  <a:pt x="47029" y="18231"/>
                  <a:pt x="41759" y="1823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9" name="Text 47"/>
          <p:cNvSpPr/>
          <p:nvPr/>
        </p:nvSpPr>
        <p:spPr>
          <a:xfrm>
            <a:off x="5433192" y="4626625"/>
            <a:ext cx="833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Preprocessing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5115829" y="4912293"/>
            <a:ext cx="2016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Pipeline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279943" y="475354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5835" y="86382"/>
                </a:moveTo>
                <a:cubicBezTo>
                  <a:pt x="159711" y="82507"/>
                  <a:pt x="159711" y="76212"/>
                  <a:pt x="155835" y="72337"/>
                </a:cubicBezTo>
                <a:lnTo>
                  <a:pt x="106226" y="22727"/>
                </a:lnTo>
                <a:cubicBezTo>
                  <a:pt x="102350" y="18852"/>
                  <a:pt x="96056" y="18852"/>
                  <a:pt x="92180" y="22727"/>
                </a:cubicBezTo>
                <a:cubicBezTo>
                  <a:pt x="88305" y="26603"/>
                  <a:pt x="88305" y="32897"/>
                  <a:pt x="92180" y="36773"/>
                </a:cubicBezTo>
                <a:lnTo>
                  <a:pt x="124861" y="69453"/>
                </a:lnTo>
                <a:lnTo>
                  <a:pt x="9922" y="69453"/>
                </a:lnTo>
                <a:cubicBezTo>
                  <a:pt x="4434" y="69453"/>
                  <a:pt x="0" y="73887"/>
                  <a:pt x="0" y="79375"/>
                </a:cubicBezTo>
                <a:cubicBezTo>
                  <a:pt x="0" y="84863"/>
                  <a:pt x="4434" y="89297"/>
                  <a:pt x="9922" y="89297"/>
                </a:cubicBezTo>
                <a:lnTo>
                  <a:pt x="124861" y="89297"/>
                </a:lnTo>
                <a:lnTo>
                  <a:pt x="92180" y="121977"/>
                </a:lnTo>
                <a:cubicBezTo>
                  <a:pt x="88305" y="125853"/>
                  <a:pt x="88305" y="132147"/>
                  <a:pt x="92180" y="136023"/>
                </a:cubicBezTo>
                <a:cubicBezTo>
                  <a:pt x="96056" y="139898"/>
                  <a:pt x="102350" y="139898"/>
                  <a:pt x="106226" y="136023"/>
                </a:cubicBezTo>
                <a:lnTo>
                  <a:pt x="155835" y="86413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2" name="Shape 50"/>
          <p:cNvSpPr/>
          <p:nvPr/>
        </p:nvSpPr>
        <p:spPr>
          <a:xfrm>
            <a:off x="9543052" y="4495298"/>
            <a:ext cx="2159882" cy="675569"/>
          </a:xfrm>
          <a:custGeom>
            <a:avLst/>
            <a:gdLst/>
            <a:ahLst/>
            <a:cxnLst/>
            <a:rect l="l" t="t" r="r" b="b"/>
            <a:pathLst>
              <a:path w="2159882" h="675569">
                <a:moveTo>
                  <a:pt x="63497" y="0"/>
                </a:moveTo>
                <a:lnTo>
                  <a:pt x="2096385" y="0"/>
                </a:lnTo>
                <a:cubicBezTo>
                  <a:pt x="2131453" y="0"/>
                  <a:pt x="2159882" y="28428"/>
                  <a:pt x="2159882" y="63497"/>
                </a:cubicBezTo>
                <a:lnTo>
                  <a:pt x="2159882" y="612073"/>
                </a:lnTo>
                <a:cubicBezTo>
                  <a:pt x="2159882" y="647141"/>
                  <a:pt x="2131453" y="675569"/>
                  <a:pt x="2096385" y="675569"/>
                </a:cubicBezTo>
                <a:lnTo>
                  <a:pt x="63497" y="675569"/>
                </a:lnTo>
                <a:cubicBezTo>
                  <a:pt x="28428" y="675569"/>
                  <a:pt x="0" y="647141"/>
                  <a:pt x="0" y="612073"/>
                </a:cubicBezTo>
                <a:lnTo>
                  <a:pt x="0" y="63497"/>
                </a:lnTo>
                <a:cubicBezTo>
                  <a:pt x="0" y="28428"/>
                  <a:pt x="28428" y="0"/>
                  <a:pt x="63497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3" name="Shape 51"/>
          <p:cNvSpPr/>
          <p:nvPr/>
        </p:nvSpPr>
        <p:spPr>
          <a:xfrm>
            <a:off x="9642685" y="4594931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4" name="Shape 52"/>
          <p:cNvSpPr/>
          <p:nvPr/>
        </p:nvSpPr>
        <p:spPr>
          <a:xfrm>
            <a:off x="9719138" y="4666312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48617" y="-6945"/>
                </a:moveTo>
                <a:cubicBezTo>
                  <a:pt x="50136" y="-6945"/>
                  <a:pt x="51591" y="-6272"/>
                  <a:pt x="52589" y="-5100"/>
                </a:cubicBezTo>
                <a:lnTo>
                  <a:pt x="82107" y="29626"/>
                </a:lnTo>
                <a:cubicBezTo>
                  <a:pt x="83431" y="31167"/>
                  <a:pt x="83713" y="33338"/>
                  <a:pt x="82866" y="35182"/>
                </a:cubicBezTo>
                <a:cubicBezTo>
                  <a:pt x="82020" y="37027"/>
                  <a:pt x="80175" y="38199"/>
                  <a:pt x="78135" y="38199"/>
                </a:cubicBezTo>
                <a:lnTo>
                  <a:pt x="72730" y="38199"/>
                </a:lnTo>
                <a:lnTo>
                  <a:pt x="89052" y="57407"/>
                </a:lnTo>
                <a:cubicBezTo>
                  <a:pt x="90376" y="58948"/>
                  <a:pt x="90658" y="61119"/>
                  <a:pt x="89812" y="62964"/>
                </a:cubicBezTo>
                <a:cubicBezTo>
                  <a:pt x="88965" y="64808"/>
                  <a:pt x="87120" y="65980"/>
                  <a:pt x="85080" y="65980"/>
                </a:cubicBezTo>
                <a:lnTo>
                  <a:pt x="76724" y="65980"/>
                </a:lnTo>
                <a:lnTo>
                  <a:pt x="95997" y="88661"/>
                </a:lnTo>
                <a:cubicBezTo>
                  <a:pt x="97321" y="90202"/>
                  <a:pt x="97603" y="92373"/>
                  <a:pt x="96757" y="94218"/>
                </a:cubicBezTo>
                <a:cubicBezTo>
                  <a:pt x="95910" y="96062"/>
                  <a:pt x="94066" y="97234"/>
                  <a:pt x="92025" y="97234"/>
                </a:cubicBezTo>
                <a:lnTo>
                  <a:pt x="55563" y="97234"/>
                </a:lnTo>
                <a:lnTo>
                  <a:pt x="55563" y="111125"/>
                </a:lnTo>
                <a:cubicBezTo>
                  <a:pt x="55563" y="114967"/>
                  <a:pt x="52459" y="118070"/>
                  <a:pt x="48617" y="118070"/>
                </a:cubicBezTo>
                <a:cubicBezTo>
                  <a:pt x="44776" y="118070"/>
                  <a:pt x="41672" y="114967"/>
                  <a:pt x="41672" y="111125"/>
                </a:cubicBezTo>
                <a:lnTo>
                  <a:pt x="41672" y="97234"/>
                </a:lnTo>
                <a:lnTo>
                  <a:pt x="5209" y="97234"/>
                </a:lnTo>
                <a:cubicBezTo>
                  <a:pt x="3169" y="97234"/>
                  <a:pt x="1324" y="96062"/>
                  <a:pt x="477" y="94218"/>
                </a:cubicBezTo>
                <a:cubicBezTo>
                  <a:pt x="-369" y="92373"/>
                  <a:pt x="-87" y="90202"/>
                  <a:pt x="1237" y="88661"/>
                </a:cubicBezTo>
                <a:lnTo>
                  <a:pt x="20510" y="65980"/>
                </a:lnTo>
                <a:lnTo>
                  <a:pt x="12154" y="65980"/>
                </a:lnTo>
                <a:cubicBezTo>
                  <a:pt x="10114" y="65980"/>
                  <a:pt x="8269" y="64808"/>
                  <a:pt x="7423" y="62964"/>
                </a:cubicBezTo>
                <a:cubicBezTo>
                  <a:pt x="6576" y="61119"/>
                  <a:pt x="6858" y="58948"/>
                  <a:pt x="8182" y="57407"/>
                </a:cubicBezTo>
                <a:lnTo>
                  <a:pt x="24504" y="38199"/>
                </a:lnTo>
                <a:lnTo>
                  <a:pt x="19100" y="38199"/>
                </a:lnTo>
                <a:cubicBezTo>
                  <a:pt x="17059" y="38199"/>
                  <a:pt x="15215" y="37027"/>
                  <a:pt x="14368" y="35182"/>
                </a:cubicBezTo>
                <a:cubicBezTo>
                  <a:pt x="13522" y="33338"/>
                  <a:pt x="13804" y="31167"/>
                  <a:pt x="15128" y="29626"/>
                </a:cubicBezTo>
                <a:lnTo>
                  <a:pt x="44645" y="-5100"/>
                </a:lnTo>
                <a:cubicBezTo>
                  <a:pt x="45644" y="-6272"/>
                  <a:pt x="47098" y="-6945"/>
                  <a:pt x="48617" y="-6945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5" name="Text 53"/>
          <p:cNvSpPr/>
          <p:nvPr/>
        </p:nvSpPr>
        <p:spPr>
          <a:xfrm>
            <a:off x="9960047" y="4626625"/>
            <a:ext cx="896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Random Forest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9642685" y="4912293"/>
            <a:ext cx="2016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Prediction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1489659" y="5564519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5835" y="86382"/>
                </a:moveTo>
                <a:cubicBezTo>
                  <a:pt x="159711" y="82507"/>
                  <a:pt x="159711" y="76212"/>
                  <a:pt x="155835" y="72337"/>
                </a:cubicBezTo>
                <a:lnTo>
                  <a:pt x="106226" y="22727"/>
                </a:lnTo>
                <a:cubicBezTo>
                  <a:pt x="102350" y="18852"/>
                  <a:pt x="96056" y="18852"/>
                  <a:pt x="92180" y="22727"/>
                </a:cubicBezTo>
                <a:cubicBezTo>
                  <a:pt x="88305" y="26603"/>
                  <a:pt x="88305" y="32897"/>
                  <a:pt x="92180" y="36773"/>
                </a:cubicBezTo>
                <a:lnTo>
                  <a:pt x="124861" y="69453"/>
                </a:lnTo>
                <a:lnTo>
                  <a:pt x="9922" y="69453"/>
                </a:lnTo>
                <a:cubicBezTo>
                  <a:pt x="4434" y="69453"/>
                  <a:pt x="0" y="73887"/>
                  <a:pt x="0" y="79375"/>
                </a:cubicBezTo>
                <a:cubicBezTo>
                  <a:pt x="0" y="84863"/>
                  <a:pt x="4434" y="89297"/>
                  <a:pt x="9922" y="89297"/>
                </a:cubicBezTo>
                <a:lnTo>
                  <a:pt x="124861" y="89297"/>
                </a:lnTo>
                <a:lnTo>
                  <a:pt x="92180" y="121977"/>
                </a:lnTo>
                <a:cubicBezTo>
                  <a:pt x="88305" y="125853"/>
                  <a:pt x="88305" y="132147"/>
                  <a:pt x="92180" y="136023"/>
                </a:cubicBezTo>
                <a:cubicBezTo>
                  <a:pt x="96056" y="139898"/>
                  <a:pt x="102350" y="139898"/>
                  <a:pt x="106226" y="136023"/>
                </a:cubicBezTo>
                <a:lnTo>
                  <a:pt x="155835" y="86413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8" name="Shape 56"/>
          <p:cNvSpPr/>
          <p:nvPr/>
        </p:nvSpPr>
        <p:spPr>
          <a:xfrm>
            <a:off x="2752769" y="5274578"/>
            <a:ext cx="2159882" cy="739069"/>
          </a:xfrm>
          <a:custGeom>
            <a:avLst/>
            <a:gdLst/>
            <a:ahLst/>
            <a:cxnLst/>
            <a:rect l="l" t="t" r="r" b="b"/>
            <a:pathLst>
              <a:path w="2159882" h="739069">
                <a:moveTo>
                  <a:pt x="63501" y="0"/>
                </a:moveTo>
                <a:lnTo>
                  <a:pt x="2096381" y="0"/>
                </a:lnTo>
                <a:cubicBezTo>
                  <a:pt x="2131452" y="0"/>
                  <a:pt x="2159882" y="28430"/>
                  <a:pt x="2159882" y="63501"/>
                </a:cubicBezTo>
                <a:lnTo>
                  <a:pt x="2159882" y="675569"/>
                </a:lnTo>
                <a:cubicBezTo>
                  <a:pt x="2159882" y="710639"/>
                  <a:pt x="2131452" y="739069"/>
                  <a:pt x="2096381" y="739069"/>
                </a:cubicBezTo>
                <a:lnTo>
                  <a:pt x="63501" y="739069"/>
                </a:lnTo>
                <a:cubicBezTo>
                  <a:pt x="28430" y="739069"/>
                  <a:pt x="0" y="710639"/>
                  <a:pt x="0" y="675569"/>
                </a:cubicBezTo>
                <a:lnTo>
                  <a:pt x="0" y="63501"/>
                </a:lnTo>
                <a:cubicBezTo>
                  <a:pt x="0" y="28430"/>
                  <a:pt x="28430" y="0"/>
                  <a:pt x="63501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30000"/>
                </a:srgbClr>
              </a:gs>
              <a:gs pos="100000">
                <a:srgbClr val="E07A5F">
                  <a:alpha val="10000"/>
                </a:srgbClr>
              </a:gs>
            </a:gsLst>
            <a:lin ang="2700000" scaled="1"/>
          </a:gra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 dirty="0"/>
          </a:p>
        </p:txBody>
      </p:sp>
      <p:sp>
        <p:nvSpPr>
          <p:cNvPr id="59" name="Shape 57"/>
          <p:cNvSpPr/>
          <p:nvPr/>
        </p:nvSpPr>
        <p:spPr>
          <a:xfrm>
            <a:off x="2852401" y="5374211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63500" y="0"/>
                </a:moveTo>
                <a:lnTo>
                  <a:pt x="190500" y="0"/>
                </a:lnTo>
                <a:cubicBezTo>
                  <a:pt x="225547" y="0"/>
                  <a:pt x="254000" y="28453"/>
                  <a:pt x="254000" y="63500"/>
                </a:cubicBezTo>
                <a:lnTo>
                  <a:pt x="254000" y="190500"/>
                </a:lnTo>
                <a:cubicBezTo>
                  <a:pt x="254000" y="225547"/>
                  <a:pt x="225547" y="254000"/>
                  <a:pt x="190500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0" name="Shape 58"/>
          <p:cNvSpPr/>
          <p:nvPr/>
        </p:nvSpPr>
        <p:spPr>
          <a:xfrm>
            <a:off x="2928855" y="5445594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15909" y="41672"/>
                </a:moveTo>
                <a:cubicBezTo>
                  <a:pt x="21878" y="21596"/>
                  <a:pt x="40478" y="6945"/>
                  <a:pt x="62508" y="6945"/>
                </a:cubicBezTo>
                <a:lnTo>
                  <a:pt x="76398" y="6945"/>
                </a:lnTo>
                <a:cubicBezTo>
                  <a:pt x="80240" y="6945"/>
                  <a:pt x="83344" y="10049"/>
                  <a:pt x="83344" y="13891"/>
                </a:cubicBezTo>
                <a:cubicBezTo>
                  <a:pt x="83344" y="17732"/>
                  <a:pt x="80240" y="20836"/>
                  <a:pt x="76398" y="20836"/>
                </a:cubicBezTo>
                <a:lnTo>
                  <a:pt x="62508" y="20836"/>
                </a:lnTo>
                <a:cubicBezTo>
                  <a:pt x="48270" y="20836"/>
                  <a:pt x="36029" y="29409"/>
                  <a:pt x="30668" y="41672"/>
                </a:cubicBezTo>
                <a:lnTo>
                  <a:pt x="59035" y="41672"/>
                </a:lnTo>
                <a:cubicBezTo>
                  <a:pt x="61922" y="41672"/>
                  <a:pt x="64244" y="43994"/>
                  <a:pt x="64244" y="46881"/>
                </a:cubicBezTo>
                <a:cubicBezTo>
                  <a:pt x="64244" y="49768"/>
                  <a:pt x="61922" y="52090"/>
                  <a:pt x="59035" y="52090"/>
                </a:cubicBezTo>
                <a:lnTo>
                  <a:pt x="27955" y="52090"/>
                </a:lnTo>
                <a:cubicBezTo>
                  <a:pt x="27846" y="53240"/>
                  <a:pt x="27781" y="54390"/>
                  <a:pt x="27781" y="55563"/>
                </a:cubicBezTo>
                <a:cubicBezTo>
                  <a:pt x="27781" y="56735"/>
                  <a:pt x="27846" y="57885"/>
                  <a:pt x="27955" y="59035"/>
                </a:cubicBezTo>
                <a:lnTo>
                  <a:pt x="59035" y="59035"/>
                </a:lnTo>
                <a:cubicBezTo>
                  <a:pt x="61922" y="59035"/>
                  <a:pt x="64244" y="61357"/>
                  <a:pt x="64244" y="64244"/>
                </a:cubicBezTo>
                <a:cubicBezTo>
                  <a:pt x="64244" y="67131"/>
                  <a:pt x="61922" y="69453"/>
                  <a:pt x="59035" y="69453"/>
                </a:cubicBezTo>
                <a:lnTo>
                  <a:pt x="30668" y="69453"/>
                </a:lnTo>
                <a:cubicBezTo>
                  <a:pt x="36029" y="81716"/>
                  <a:pt x="48270" y="90289"/>
                  <a:pt x="62508" y="90289"/>
                </a:cubicBezTo>
                <a:lnTo>
                  <a:pt x="76398" y="90289"/>
                </a:lnTo>
                <a:cubicBezTo>
                  <a:pt x="80240" y="90289"/>
                  <a:pt x="83344" y="93393"/>
                  <a:pt x="83344" y="97234"/>
                </a:cubicBezTo>
                <a:cubicBezTo>
                  <a:pt x="83344" y="101076"/>
                  <a:pt x="80240" y="104180"/>
                  <a:pt x="76398" y="104180"/>
                </a:cubicBezTo>
                <a:lnTo>
                  <a:pt x="62508" y="104180"/>
                </a:lnTo>
                <a:cubicBezTo>
                  <a:pt x="40478" y="104180"/>
                  <a:pt x="21878" y="89529"/>
                  <a:pt x="15909" y="69453"/>
                </a:cubicBezTo>
                <a:lnTo>
                  <a:pt x="8682" y="69453"/>
                </a:lnTo>
                <a:cubicBezTo>
                  <a:pt x="5795" y="69453"/>
                  <a:pt x="3473" y="67131"/>
                  <a:pt x="3473" y="64244"/>
                </a:cubicBezTo>
                <a:cubicBezTo>
                  <a:pt x="3473" y="61357"/>
                  <a:pt x="5795" y="59035"/>
                  <a:pt x="8682" y="59035"/>
                </a:cubicBezTo>
                <a:lnTo>
                  <a:pt x="14021" y="59035"/>
                </a:lnTo>
                <a:cubicBezTo>
                  <a:pt x="13869" y="56756"/>
                  <a:pt x="13869" y="54369"/>
                  <a:pt x="14021" y="52090"/>
                </a:cubicBezTo>
                <a:lnTo>
                  <a:pt x="8682" y="52090"/>
                </a:lnTo>
                <a:cubicBezTo>
                  <a:pt x="5795" y="52090"/>
                  <a:pt x="3473" y="49768"/>
                  <a:pt x="3473" y="46881"/>
                </a:cubicBezTo>
                <a:cubicBezTo>
                  <a:pt x="3473" y="43994"/>
                  <a:pt x="5795" y="41672"/>
                  <a:pt x="8682" y="41672"/>
                </a:cubicBezTo>
                <a:lnTo>
                  <a:pt x="15909" y="41672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1" name="Text 59"/>
          <p:cNvSpPr/>
          <p:nvPr/>
        </p:nvSpPr>
        <p:spPr>
          <a:xfrm>
            <a:off x="3169764" y="5405906"/>
            <a:ext cx="857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Claim Severity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2852401" y="5691573"/>
            <a:ext cx="2039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€X,XXX.XX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317500" y="6208392"/>
            <a:ext cx="3755319" cy="612069"/>
          </a:xfrm>
          <a:custGeom>
            <a:avLst/>
            <a:gdLst/>
            <a:ahLst/>
            <a:cxnLst/>
            <a:rect l="l" t="t" r="r" b="b"/>
            <a:pathLst>
              <a:path w="3755319" h="612069">
                <a:moveTo>
                  <a:pt x="63502" y="0"/>
                </a:moveTo>
                <a:lnTo>
                  <a:pt x="3691817" y="0"/>
                </a:lnTo>
                <a:cubicBezTo>
                  <a:pt x="3726889" y="0"/>
                  <a:pt x="3755319" y="28431"/>
                  <a:pt x="3755319" y="63502"/>
                </a:cubicBezTo>
                <a:lnTo>
                  <a:pt x="3755319" y="548567"/>
                </a:lnTo>
                <a:cubicBezTo>
                  <a:pt x="3755319" y="583639"/>
                  <a:pt x="3726889" y="612069"/>
                  <a:pt x="3691817" y="612069"/>
                </a:cubicBezTo>
                <a:lnTo>
                  <a:pt x="63502" y="612069"/>
                </a:lnTo>
                <a:cubicBezTo>
                  <a:pt x="28431" y="612069"/>
                  <a:pt x="0" y="583639"/>
                  <a:pt x="0" y="548567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4" name="Shape 62"/>
          <p:cNvSpPr/>
          <p:nvPr/>
        </p:nvSpPr>
        <p:spPr>
          <a:xfrm>
            <a:off x="440944" y="6339719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63500" y="7938"/>
                </a:moveTo>
                <a:cubicBezTo>
                  <a:pt x="63500" y="3547"/>
                  <a:pt x="59953" y="0"/>
                  <a:pt x="55563" y="0"/>
                </a:cubicBezTo>
                <a:cubicBezTo>
                  <a:pt x="51172" y="0"/>
                  <a:pt x="47625" y="3547"/>
                  <a:pt x="47625" y="7938"/>
                </a:cubicBezTo>
                <a:lnTo>
                  <a:pt x="47625" y="60201"/>
                </a:lnTo>
                <a:lnTo>
                  <a:pt x="37356" y="49932"/>
                </a:lnTo>
                <a:cubicBezTo>
                  <a:pt x="34255" y="46831"/>
                  <a:pt x="29220" y="46831"/>
                  <a:pt x="26119" y="49932"/>
                </a:cubicBezTo>
                <a:cubicBezTo>
                  <a:pt x="23019" y="53032"/>
                  <a:pt x="23019" y="58068"/>
                  <a:pt x="26119" y="61168"/>
                </a:cubicBezTo>
                <a:lnTo>
                  <a:pt x="49932" y="84981"/>
                </a:lnTo>
                <a:cubicBezTo>
                  <a:pt x="53032" y="88081"/>
                  <a:pt x="58068" y="88081"/>
                  <a:pt x="61168" y="84981"/>
                </a:cubicBezTo>
                <a:lnTo>
                  <a:pt x="84981" y="61168"/>
                </a:lnTo>
                <a:cubicBezTo>
                  <a:pt x="88081" y="58068"/>
                  <a:pt x="88081" y="53032"/>
                  <a:pt x="84981" y="49932"/>
                </a:cubicBezTo>
                <a:cubicBezTo>
                  <a:pt x="81880" y="46831"/>
                  <a:pt x="76845" y="46831"/>
                  <a:pt x="73744" y="49932"/>
                </a:cubicBezTo>
                <a:lnTo>
                  <a:pt x="63500" y="60201"/>
                </a:lnTo>
                <a:lnTo>
                  <a:pt x="63500" y="7938"/>
                </a:lnTo>
                <a:close/>
                <a:moveTo>
                  <a:pt x="15875" y="79375"/>
                </a:moveTo>
                <a:cubicBezTo>
                  <a:pt x="7119" y="79375"/>
                  <a:pt x="0" y="86494"/>
                  <a:pt x="0" y="95250"/>
                </a:cubicBezTo>
                <a:lnTo>
                  <a:pt x="0" y="103188"/>
                </a:lnTo>
                <a:cubicBezTo>
                  <a:pt x="0" y="111944"/>
                  <a:pt x="7119" y="119063"/>
                  <a:pt x="15875" y="119063"/>
                </a:cubicBezTo>
                <a:lnTo>
                  <a:pt x="95250" y="119063"/>
                </a:lnTo>
                <a:cubicBezTo>
                  <a:pt x="104006" y="119063"/>
                  <a:pt x="111125" y="111944"/>
                  <a:pt x="111125" y="103188"/>
                </a:cubicBezTo>
                <a:lnTo>
                  <a:pt x="111125" y="95250"/>
                </a:lnTo>
                <a:cubicBezTo>
                  <a:pt x="111125" y="86494"/>
                  <a:pt x="104006" y="79375"/>
                  <a:pt x="95250" y="79375"/>
                </a:cubicBezTo>
                <a:lnTo>
                  <a:pt x="83617" y="79375"/>
                </a:lnTo>
                <a:lnTo>
                  <a:pt x="69577" y="93414"/>
                </a:lnTo>
                <a:cubicBezTo>
                  <a:pt x="61838" y="101154"/>
                  <a:pt x="49262" y="101154"/>
                  <a:pt x="41523" y="93414"/>
                </a:cubicBezTo>
                <a:lnTo>
                  <a:pt x="27508" y="79375"/>
                </a:lnTo>
                <a:lnTo>
                  <a:pt x="15875" y="79375"/>
                </a:lnTo>
                <a:close/>
                <a:moveTo>
                  <a:pt x="91281" y="93266"/>
                </a:moveTo>
                <a:cubicBezTo>
                  <a:pt x="94567" y="93266"/>
                  <a:pt x="97234" y="95933"/>
                  <a:pt x="97234" y="99219"/>
                </a:cubicBezTo>
                <a:cubicBezTo>
                  <a:pt x="97234" y="102504"/>
                  <a:pt x="94567" y="105172"/>
                  <a:pt x="91281" y="105172"/>
                </a:cubicBezTo>
                <a:cubicBezTo>
                  <a:pt x="87996" y="105172"/>
                  <a:pt x="85328" y="102504"/>
                  <a:pt x="85328" y="99219"/>
                </a:cubicBezTo>
                <a:cubicBezTo>
                  <a:pt x="85328" y="95933"/>
                  <a:pt x="87996" y="93266"/>
                  <a:pt x="91281" y="93266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5" name="Text 63"/>
          <p:cNvSpPr/>
          <p:nvPr/>
        </p:nvSpPr>
        <p:spPr>
          <a:xfrm>
            <a:off x="639272" y="6308023"/>
            <a:ext cx="1238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Download on Startup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417132" y="6561996"/>
            <a:ext cx="3611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Streamlit app pulls artifacts from HF Hub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4212111" y="6208392"/>
            <a:ext cx="3755319" cy="612069"/>
          </a:xfrm>
          <a:custGeom>
            <a:avLst/>
            <a:gdLst/>
            <a:ahLst/>
            <a:cxnLst/>
            <a:rect l="l" t="t" r="r" b="b"/>
            <a:pathLst>
              <a:path w="3755319" h="612069">
                <a:moveTo>
                  <a:pt x="63502" y="0"/>
                </a:moveTo>
                <a:lnTo>
                  <a:pt x="3691817" y="0"/>
                </a:lnTo>
                <a:cubicBezTo>
                  <a:pt x="3726889" y="0"/>
                  <a:pt x="3755319" y="28431"/>
                  <a:pt x="3755319" y="63502"/>
                </a:cubicBezTo>
                <a:lnTo>
                  <a:pt x="3755319" y="548567"/>
                </a:lnTo>
                <a:cubicBezTo>
                  <a:pt x="3755319" y="583639"/>
                  <a:pt x="3726889" y="612069"/>
                  <a:pt x="3691817" y="612069"/>
                </a:cubicBezTo>
                <a:lnTo>
                  <a:pt x="63502" y="612069"/>
                </a:lnTo>
                <a:cubicBezTo>
                  <a:pt x="28431" y="612069"/>
                  <a:pt x="0" y="583639"/>
                  <a:pt x="0" y="548567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8" name="Shape 66"/>
          <p:cNvSpPr/>
          <p:nvPr/>
        </p:nvSpPr>
        <p:spPr>
          <a:xfrm>
            <a:off x="4327619" y="633971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6346" y="56679"/>
                </a:moveTo>
                <a:cubicBezTo>
                  <a:pt x="19645" y="33610"/>
                  <a:pt x="39514" y="15875"/>
                  <a:pt x="63500" y="15875"/>
                </a:cubicBezTo>
                <a:cubicBezTo>
                  <a:pt x="76646" y="15875"/>
                  <a:pt x="88553" y="21208"/>
                  <a:pt x="97185" y="29815"/>
                </a:cubicBezTo>
                <a:cubicBezTo>
                  <a:pt x="97234" y="29865"/>
                  <a:pt x="97284" y="29914"/>
                  <a:pt x="97334" y="29964"/>
                </a:cubicBezTo>
                <a:lnTo>
                  <a:pt x="99219" y="31750"/>
                </a:lnTo>
                <a:lnTo>
                  <a:pt x="87337" y="31750"/>
                </a:lnTo>
                <a:cubicBezTo>
                  <a:pt x="82947" y="31750"/>
                  <a:pt x="79400" y="35297"/>
                  <a:pt x="79400" y="39688"/>
                </a:cubicBezTo>
                <a:cubicBezTo>
                  <a:pt x="79400" y="44078"/>
                  <a:pt x="82947" y="47625"/>
                  <a:pt x="87337" y="47625"/>
                </a:cubicBezTo>
                <a:lnTo>
                  <a:pt x="119087" y="47625"/>
                </a:lnTo>
                <a:cubicBezTo>
                  <a:pt x="123478" y="47625"/>
                  <a:pt x="127025" y="44078"/>
                  <a:pt x="127025" y="39688"/>
                </a:cubicBezTo>
                <a:lnTo>
                  <a:pt x="127025" y="7938"/>
                </a:lnTo>
                <a:cubicBezTo>
                  <a:pt x="127025" y="3547"/>
                  <a:pt x="123478" y="0"/>
                  <a:pt x="119087" y="0"/>
                </a:cubicBezTo>
                <a:cubicBezTo>
                  <a:pt x="114697" y="0"/>
                  <a:pt x="111150" y="3547"/>
                  <a:pt x="111150" y="7938"/>
                </a:cubicBezTo>
                <a:lnTo>
                  <a:pt x="111150" y="21183"/>
                </a:lnTo>
                <a:lnTo>
                  <a:pt x="108347" y="18529"/>
                </a:lnTo>
                <a:cubicBezTo>
                  <a:pt x="96862" y="7094"/>
                  <a:pt x="80987" y="0"/>
                  <a:pt x="63500" y="0"/>
                </a:cubicBezTo>
                <a:cubicBezTo>
                  <a:pt x="31502" y="0"/>
                  <a:pt x="5035" y="23664"/>
                  <a:pt x="645" y="54446"/>
                </a:cubicBezTo>
                <a:cubicBezTo>
                  <a:pt x="25" y="58787"/>
                  <a:pt x="3026" y="62805"/>
                  <a:pt x="7367" y="63426"/>
                </a:cubicBezTo>
                <a:cubicBezTo>
                  <a:pt x="11708" y="64046"/>
                  <a:pt x="15726" y="61020"/>
                  <a:pt x="16346" y="56704"/>
                </a:cubicBezTo>
                <a:close/>
                <a:moveTo>
                  <a:pt x="126355" y="72554"/>
                </a:moveTo>
                <a:cubicBezTo>
                  <a:pt x="126975" y="68213"/>
                  <a:pt x="123949" y="64195"/>
                  <a:pt x="119633" y="63574"/>
                </a:cubicBezTo>
                <a:cubicBezTo>
                  <a:pt x="115317" y="62954"/>
                  <a:pt x="111274" y="65980"/>
                  <a:pt x="110654" y="70296"/>
                </a:cubicBezTo>
                <a:cubicBezTo>
                  <a:pt x="107355" y="93365"/>
                  <a:pt x="87486" y="111100"/>
                  <a:pt x="63500" y="111100"/>
                </a:cubicBezTo>
                <a:cubicBezTo>
                  <a:pt x="50354" y="111100"/>
                  <a:pt x="38447" y="105767"/>
                  <a:pt x="29815" y="97160"/>
                </a:cubicBezTo>
                <a:cubicBezTo>
                  <a:pt x="29766" y="97110"/>
                  <a:pt x="29716" y="97061"/>
                  <a:pt x="29666" y="97011"/>
                </a:cubicBezTo>
                <a:lnTo>
                  <a:pt x="27781" y="95225"/>
                </a:lnTo>
                <a:lnTo>
                  <a:pt x="39663" y="95225"/>
                </a:lnTo>
                <a:cubicBezTo>
                  <a:pt x="44053" y="95225"/>
                  <a:pt x="47600" y="91678"/>
                  <a:pt x="47600" y="87288"/>
                </a:cubicBezTo>
                <a:cubicBezTo>
                  <a:pt x="47600" y="82897"/>
                  <a:pt x="44053" y="79350"/>
                  <a:pt x="39663" y="79350"/>
                </a:cubicBezTo>
                <a:lnTo>
                  <a:pt x="7938" y="79375"/>
                </a:lnTo>
                <a:cubicBezTo>
                  <a:pt x="5829" y="79375"/>
                  <a:pt x="3795" y="80218"/>
                  <a:pt x="2307" y="81731"/>
                </a:cubicBezTo>
                <a:cubicBezTo>
                  <a:pt x="819" y="83245"/>
                  <a:pt x="-25" y="85254"/>
                  <a:pt x="0" y="87387"/>
                </a:cubicBezTo>
                <a:lnTo>
                  <a:pt x="248" y="118889"/>
                </a:lnTo>
                <a:cubicBezTo>
                  <a:pt x="273" y="123279"/>
                  <a:pt x="3870" y="126802"/>
                  <a:pt x="8260" y="126752"/>
                </a:cubicBezTo>
                <a:cubicBezTo>
                  <a:pt x="12650" y="126702"/>
                  <a:pt x="16173" y="123130"/>
                  <a:pt x="16123" y="118740"/>
                </a:cubicBezTo>
                <a:lnTo>
                  <a:pt x="16024" y="105966"/>
                </a:lnTo>
                <a:lnTo>
                  <a:pt x="18678" y="108471"/>
                </a:lnTo>
                <a:cubicBezTo>
                  <a:pt x="30163" y="119906"/>
                  <a:pt x="46013" y="127000"/>
                  <a:pt x="63500" y="127000"/>
                </a:cubicBezTo>
                <a:cubicBezTo>
                  <a:pt x="95498" y="127000"/>
                  <a:pt x="121965" y="103336"/>
                  <a:pt x="126355" y="72554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9" name="Text 67"/>
          <p:cNvSpPr/>
          <p:nvPr/>
        </p:nvSpPr>
        <p:spPr>
          <a:xfrm>
            <a:off x="4533883" y="6308023"/>
            <a:ext cx="777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Auto-Scaling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4311744" y="6561996"/>
            <a:ext cx="3611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Streamlit Cloud handles traffic automatically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8106723" y="6208392"/>
            <a:ext cx="3755319" cy="612069"/>
          </a:xfrm>
          <a:custGeom>
            <a:avLst/>
            <a:gdLst/>
            <a:ahLst/>
            <a:cxnLst/>
            <a:rect l="l" t="t" r="r" b="b"/>
            <a:pathLst>
              <a:path w="3755319" h="612069">
                <a:moveTo>
                  <a:pt x="63502" y="0"/>
                </a:moveTo>
                <a:lnTo>
                  <a:pt x="3691817" y="0"/>
                </a:lnTo>
                <a:cubicBezTo>
                  <a:pt x="3726889" y="0"/>
                  <a:pt x="3755319" y="28431"/>
                  <a:pt x="3755319" y="63502"/>
                </a:cubicBezTo>
                <a:lnTo>
                  <a:pt x="3755319" y="548567"/>
                </a:lnTo>
                <a:cubicBezTo>
                  <a:pt x="3755319" y="583639"/>
                  <a:pt x="3726889" y="612069"/>
                  <a:pt x="3691817" y="612069"/>
                </a:cubicBezTo>
                <a:lnTo>
                  <a:pt x="63502" y="612069"/>
                </a:lnTo>
                <a:cubicBezTo>
                  <a:pt x="28431" y="612069"/>
                  <a:pt x="0" y="583639"/>
                  <a:pt x="0" y="548567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2" name="Shape 70"/>
          <p:cNvSpPr/>
          <p:nvPr/>
        </p:nvSpPr>
        <p:spPr>
          <a:xfrm>
            <a:off x="8222230" y="633971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0"/>
                </a:moveTo>
                <a:cubicBezTo>
                  <a:pt x="64641" y="0"/>
                  <a:pt x="65782" y="248"/>
                  <a:pt x="66824" y="719"/>
                </a:cubicBezTo>
                <a:lnTo>
                  <a:pt x="113556" y="20538"/>
                </a:lnTo>
                <a:cubicBezTo>
                  <a:pt x="119013" y="22845"/>
                  <a:pt x="123081" y="28228"/>
                  <a:pt x="123056" y="34727"/>
                </a:cubicBezTo>
                <a:cubicBezTo>
                  <a:pt x="122932" y="59333"/>
                  <a:pt x="112812" y="104353"/>
                  <a:pt x="70073" y="124817"/>
                </a:cubicBezTo>
                <a:cubicBezTo>
                  <a:pt x="65931" y="126802"/>
                  <a:pt x="61119" y="126802"/>
                  <a:pt x="56976" y="124817"/>
                </a:cubicBezTo>
                <a:cubicBezTo>
                  <a:pt x="14213" y="104353"/>
                  <a:pt x="4118" y="59333"/>
                  <a:pt x="3994" y="34727"/>
                </a:cubicBezTo>
                <a:cubicBezTo>
                  <a:pt x="3969" y="28228"/>
                  <a:pt x="8037" y="22845"/>
                  <a:pt x="13494" y="20538"/>
                </a:cubicBezTo>
                <a:lnTo>
                  <a:pt x="60201" y="719"/>
                </a:lnTo>
                <a:cubicBezTo>
                  <a:pt x="61243" y="248"/>
                  <a:pt x="62359" y="0"/>
                  <a:pt x="63500" y="0"/>
                </a:cubicBezTo>
                <a:close/>
                <a:moveTo>
                  <a:pt x="63500" y="16570"/>
                </a:moveTo>
                <a:lnTo>
                  <a:pt x="63500" y="110356"/>
                </a:lnTo>
                <a:cubicBezTo>
                  <a:pt x="97730" y="93787"/>
                  <a:pt x="106933" y="57076"/>
                  <a:pt x="107156" y="35099"/>
                </a:cubicBezTo>
                <a:lnTo>
                  <a:pt x="63500" y="16594"/>
                </a:lnTo>
                <a:lnTo>
                  <a:pt x="63500" y="16594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73" name="Text 71"/>
          <p:cNvSpPr/>
          <p:nvPr/>
        </p:nvSpPr>
        <p:spPr>
          <a:xfrm>
            <a:off x="8428495" y="6308023"/>
            <a:ext cx="857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Error Handling</a:t>
            </a:r>
            <a:endParaRPr lang="en-US" sz="1600" dirty="0"/>
          </a:p>
        </p:txBody>
      </p:sp>
      <p:sp>
        <p:nvSpPr>
          <p:cNvPr id="74" name="Text 72"/>
          <p:cNvSpPr/>
          <p:nvPr/>
        </p:nvSpPr>
        <p:spPr>
          <a:xfrm>
            <a:off x="8206355" y="6561996"/>
            <a:ext cx="3611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Robust application with graceful error handling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9473" y="379473"/>
            <a:ext cx="2012766" cy="347244"/>
          </a:xfrm>
          <a:custGeom>
            <a:avLst/>
            <a:gdLst/>
            <a:ahLst/>
            <a:cxnLst/>
            <a:rect l="l" t="t" r="r" b="b"/>
            <a:pathLst>
              <a:path w="2012766" h="347244">
                <a:moveTo>
                  <a:pt x="74855" y="0"/>
                </a:moveTo>
                <a:lnTo>
                  <a:pt x="1937911" y="0"/>
                </a:lnTo>
                <a:cubicBezTo>
                  <a:pt x="1979253" y="0"/>
                  <a:pt x="2012766" y="33514"/>
                  <a:pt x="2012766" y="74855"/>
                </a:cubicBezTo>
                <a:lnTo>
                  <a:pt x="2012766" y="272388"/>
                </a:lnTo>
                <a:cubicBezTo>
                  <a:pt x="2012766" y="313730"/>
                  <a:pt x="1979253" y="347244"/>
                  <a:pt x="1937911" y="347244"/>
                </a:cubicBezTo>
                <a:lnTo>
                  <a:pt x="74855" y="347244"/>
                </a:lnTo>
                <a:cubicBezTo>
                  <a:pt x="33514" y="347244"/>
                  <a:pt x="0" y="313730"/>
                  <a:pt x="0" y="272388"/>
                </a:cubicBezTo>
                <a:lnTo>
                  <a:pt x="0" y="74855"/>
                </a:lnTo>
                <a:cubicBezTo>
                  <a:pt x="0" y="33542"/>
                  <a:pt x="33542" y="0"/>
                  <a:pt x="74855" y="0"/>
                </a:cubicBezTo>
                <a:close/>
              </a:path>
            </a:pathLst>
          </a:custGeom>
          <a:solidFill>
            <a:srgbClr val="E07A5F">
              <a:alpha val="14902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534284" y="459396"/>
            <a:ext cx="1768448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kern="0" spc="52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 • Dataset &amp; Features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74275" y="843745"/>
            <a:ext cx="11611874" cy="374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52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Belgian MTPL Insurance Dataset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79473" y="1372832"/>
            <a:ext cx="4567192" cy="3191732"/>
          </a:xfrm>
          <a:custGeom>
            <a:avLst/>
            <a:gdLst/>
            <a:ahLst/>
            <a:cxnLst/>
            <a:rect l="l" t="t" r="r" b="b"/>
            <a:pathLst>
              <a:path w="4567192" h="3191732">
                <a:moveTo>
                  <a:pt x="112285" y="0"/>
                </a:moveTo>
                <a:lnTo>
                  <a:pt x="4454906" y="0"/>
                </a:lnTo>
                <a:cubicBezTo>
                  <a:pt x="4516920" y="0"/>
                  <a:pt x="4567192" y="50272"/>
                  <a:pt x="4567192" y="112285"/>
                </a:cubicBezTo>
                <a:lnTo>
                  <a:pt x="4567192" y="3079447"/>
                </a:lnTo>
                <a:cubicBezTo>
                  <a:pt x="4567192" y="3141460"/>
                  <a:pt x="4516920" y="3191732"/>
                  <a:pt x="4454906" y="3191732"/>
                </a:cubicBezTo>
                <a:lnTo>
                  <a:pt x="112285" y="3191732"/>
                </a:lnTo>
                <a:cubicBezTo>
                  <a:pt x="50272" y="3191732"/>
                  <a:pt x="0" y="3141460"/>
                  <a:pt x="0" y="3079447"/>
                </a:cubicBezTo>
                <a:lnTo>
                  <a:pt x="0" y="112285"/>
                </a:lnTo>
                <a:cubicBezTo>
                  <a:pt x="0" y="50272"/>
                  <a:pt x="50272" y="0"/>
                  <a:pt x="112285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577007" y="1570363"/>
            <a:ext cx="440812" cy="440812"/>
          </a:xfrm>
          <a:custGeom>
            <a:avLst/>
            <a:gdLst/>
            <a:ahLst/>
            <a:cxnLst/>
            <a:rect l="l" t="t" r="r" b="b"/>
            <a:pathLst>
              <a:path w="440812" h="440812">
                <a:moveTo>
                  <a:pt x="112284" y="0"/>
                </a:moveTo>
                <a:lnTo>
                  <a:pt x="328529" y="0"/>
                </a:lnTo>
                <a:cubicBezTo>
                  <a:pt x="390541" y="0"/>
                  <a:pt x="440812" y="50271"/>
                  <a:pt x="440812" y="112284"/>
                </a:cubicBezTo>
                <a:lnTo>
                  <a:pt x="440812" y="328529"/>
                </a:lnTo>
                <a:cubicBezTo>
                  <a:pt x="440812" y="390541"/>
                  <a:pt x="390541" y="440812"/>
                  <a:pt x="328529" y="440812"/>
                </a:cubicBezTo>
                <a:lnTo>
                  <a:pt x="112284" y="440812"/>
                </a:lnTo>
                <a:cubicBezTo>
                  <a:pt x="50271" y="440812"/>
                  <a:pt x="0" y="390541"/>
                  <a:pt x="0" y="328529"/>
                </a:cubicBezTo>
                <a:lnTo>
                  <a:pt x="0" y="112284"/>
                </a:lnTo>
                <a:cubicBezTo>
                  <a:pt x="0" y="50271"/>
                  <a:pt x="50271" y="0"/>
                  <a:pt x="112284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" name="Shape 5"/>
          <p:cNvSpPr/>
          <p:nvPr/>
        </p:nvSpPr>
        <p:spPr>
          <a:xfrm>
            <a:off x="714436" y="1696097"/>
            <a:ext cx="163745" cy="187137"/>
          </a:xfrm>
          <a:custGeom>
            <a:avLst/>
            <a:gdLst/>
            <a:ahLst/>
            <a:cxnLst/>
            <a:rect l="l" t="t" r="r" b="b"/>
            <a:pathLst>
              <a:path w="163745" h="187137">
                <a:moveTo>
                  <a:pt x="163745" y="75220"/>
                </a:moveTo>
                <a:cubicBezTo>
                  <a:pt x="158336" y="78802"/>
                  <a:pt x="152122" y="81690"/>
                  <a:pt x="145653" y="83993"/>
                </a:cubicBezTo>
                <a:cubicBezTo>
                  <a:pt x="128474" y="90133"/>
                  <a:pt x="105923" y="93569"/>
                  <a:pt x="81873" y="93569"/>
                </a:cubicBezTo>
                <a:cubicBezTo>
                  <a:pt x="57823" y="93569"/>
                  <a:pt x="35234" y="90096"/>
                  <a:pt x="18092" y="83993"/>
                </a:cubicBezTo>
                <a:cubicBezTo>
                  <a:pt x="11660" y="81690"/>
                  <a:pt x="5409" y="78802"/>
                  <a:pt x="0" y="75220"/>
                </a:cubicBezTo>
                <a:lnTo>
                  <a:pt x="0" y="105265"/>
                </a:lnTo>
                <a:cubicBezTo>
                  <a:pt x="0" y="121420"/>
                  <a:pt x="36660" y="134505"/>
                  <a:pt x="81873" y="134505"/>
                </a:cubicBezTo>
                <a:cubicBezTo>
                  <a:pt x="127085" y="134505"/>
                  <a:pt x="163745" y="121420"/>
                  <a:pt x="163745" y="105265"/>
                </a:cubicBezTo>
                <a:lnTo>
                  <a:pt x="163745" y="75220"/>
                </a:lnTo>
                <a:close/>
                <a:moveTo>
                  <a:pt x="163745" y="46784"/>
                </a:moveTo>
                <a:lnTo>
                  <a:pt x="163745" y="29240"/>
                </a:lnTo>
                <a:cubicBezTo>
                  <a:pt x="163745" y="13085"/>
                  <a:pt x="127085" y="0"/>
                  <a:pt x="81873" y="0"/>
                </a:cubicBezTo>
                <a:cubicBezTo>
                  <a:pt x="36660" y="0"/>
                  <a:pt x="0" y="13085"/>
                  <a:pt x="0" y="29240"/>
                </a:cubicBezTo>
                <a:lnTo>
                  <a:pt x="0" y="46784"/>
                </a:lnTo>
                <a:cubicBezTo>
                  <a:pt x="0" y="62940"/>
                  <a:pt x="36660" y="76025"/>
                  <a:pt x="81873" y="76025"/>
                </a:cubicBezTo>
                <a:cubicBezTo>
                  <a:pt x="127085" y="76025"/>
                  <a:pt x="163745" y="62940"/>
                  <a:pt x="163745" y="46784"/>
                </a:cubicBezTo>
                <a:close/>
                <a:moveTo>
                  <a:pt x="145653" y="142473"/>
                </a:moveTo>
                <a:cubicBezTo>
                  <a:pt x="128511" y="148577"/>
                  <a:pt x="105959" y="152049"/>
                  <a:pt x="81873" y="152049"/>
                </a:cubicBezTo>
                <a:cubicBezTo>
                  <a:pt x="57786" y="152049"/>
                  <a:pt x="35234" y="148577"/>
                  <a:pt x="18092" y="142473"/>
                </a:cubicBezTo>
                <a:cubicBezTo>
                  <a:pt x="11660" y="140170"/>
                  <a:pt x="5409" y="137283"/>
                  <a:pt x="0" y="133701"/>
                </a:cubicBezTo>
                <a:lnTo>
                  <a:pt x="0" y="157897"/>
                </a:lnTo>
                <a:cubicBezTo>
                  <a:pt x="0" y="174052"/>
                  <a:pt x="36660" y="187137"/>
                  <a:pt x="81873" y="187137"/>
                </a:cubicBezTo>
                <a:cubicBezTo>
                  <a:pt x="127085" y="187137"/>
                  <a:pt x="163745" y="174052"/>
                  <a:pt x="163745" y="157897"/>
                </a:cubicBezTo>
                <a:lnTo>
                  <a:pt x="163745" y="133701"/>
                </a:lnTo>
                <a:cubicBezTo>
                  <a:pt x="158336" y="137283"/>
                  <a:pt x="152122" y="140170"/>
                  <a:pt x="145653" y="142473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" name="Text 6"/>
          <p:cNvSpPr/>
          <p:nvPr/>
        </p:nvSpPr>
        <p:spPr>
          <a:xfrm>
            <a:off x="1133058" y="1658733"/>
            <a:ext cx="1553240" cy="261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74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Dataset Overview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1809" y="2163776"/>
            <a:ext cx="4182520" cy="523985"/>
          </a:xfrm>
          <a:custGeom>
            <a:avLst/>
            <a:gdLst/>
            <a:ahLst/>
            <a:cxnLst/>
            <a:rect l="l" t="t" r="r" b="b"/>
            <a:pathLst>
              <a:path w="4182520" h="523985">
                <a:moveTo>
                  <a:pt x="74856" y="0"/>
                </a:moveTo>
                <a:lnTo>
                  <a:pt x="4107664" y="0"/>
                </a:lnTo>
                <a:cubicBezTo>
                  <a:pt x="4149006" y="0"/>
                  <a:pt x="4182520" y="33514"/>
                  <a:pt x="4182520" y="74856"/>
                </a:cubicBezTo>
                <a:lnTo>
                  <a:pt x="4182520" y="449128"/>
                </a:lnTo>
                <a:cubicBezTo>
                  <a:pt x="4182520" y="490470"/>
                  <a:pt x="4149006" y="523985"/>
                  <a:pt x="4107664" y="523985"/>
                </a:cubicBezTo>
                <a:lnTo>
                  <a:pt x="74856" y="523985"/>
                </a:lnTo>
                <a:cubicBezTo>
                  <a:pt x="33514" y="523985"/>
                  <a:pt x="0" y="490470"/>
                  <a:pt x="0" y="449128"/>
                </a:cubicBezTo>
                <a:lnTo>
                  <a:pt x="0" y="74856"/>
                </a:lnTo>
                <a:cubicBezTo>
                  <a:pt x="0" y="33542"/>
                  <a:pt x="33542" y="0"/>
                  <a:pt x="74856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0" name="Text 8"/>
          <p:cNvSpPr/>
          <p:nvPr/>
        </p:nvSpPr>
        <p:spPr>
          <a:xfrm>
            <a:off x="684059" y="2313225"/>
            <a:ext cx="608196" cy="224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Records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041648" y="2276026"/>
            <a:ext cx="711122" cy="2994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68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70,791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71809" y="2799751"/>
            <a:ext cx="4182520" cy="449130"/>
          </a:xfrm>
          <a:custGeom>
            <a:avLst/>
            <a:gdLst/>
            <a:ahLst/>
            <a:cxnLst/>
            <a:rect l="l" t="t" r="r" b="b"/>
            <a:pathLst>
              <a:path w="4182520" h="449130">
                <a:moveTo>
                  <a:pt x="74856" y="0"/>
                </a:moveTo>
                <a:lnTo>
                  <a:pt x="4107664" y="0"/>
                </a:lnTo>
                <a:cubicBezTo>
                  <a:pt x="4149006" y="0"/>
                  <a:pt x="4182520" y="33514"/>
                  <a:pt x="4182520" y="74856"/>
                </a:cubicBezTo>
                <a:lnTo>
                  <a:pt x="4182520" y="374273"/>
                </a:lnTo>
                <a:cubicBezTo>
                  <a:pt x="4182520" y="415615"/>
                  <a:pt x="4149006" y="449130"/>
                  <a:pt x="4107664" y="449130"/>
                </a:cubicBezTo>
                <a:lnTo>
                  <a:pt x="74856" y="449130"/>
                </a:lnTo>
                <a:cubicBezTo>
                  <a:pt x="33514" y="449130"/>
                  <a:pt x="0" y="415615"/>
                  <a:pt x="0" y="374273"/>
                </a:cubicBezTo>
                <a:lnTo>
                  <a:pt x="0" y="74856"/>
                </a:lnTo>
                <a:cubicBezTo>
                  <a:pt x="0" y="33542"/>
                  <a:pt x="33542" y="0"/>
                  <a:pt x="74856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3" name="Text 11"/>
          <p:cNvSpPr/>
          <p:nvPr/>
        </p:nvSpPr>
        <p:spPr>
          <a:xfrm>
            <a:off x="684059" y="2912001"/>
            <a:ext cx="523985" cy="224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Source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784821" y="2912001"/>
            <a:ext cx="935687" cy="224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Belgian MTPL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71809" y="3361163"/>
            <a:ext cx="4182520" cy="449130"/>
          </a:xfrm>
          <a:custGeom>
            <a:avLst/>
            <a:gdLst/>
            <a:ahLst/>
            <a:cxnLst/>
            <a:rect l="l" t="t" r="r" b="b"/>
            <a:pathLst>
              <a:path w="4182520" h="449130">
                <a:moveTo>
                  <a:pt x="74856" y="0"/>
                </a:moveTo>
                <a:lnTo>
                  <a:pt x="4107664" y="0"/>
                </a:lnTo>
                <a:cubicBezTo>
                  <a:pt x="4149006" y="0"/>
                  <a:pt x="4182520" y="33514"/>
                  <a:pt x="4182520" y="74856"/>
                </a:cubicBezTo>
                <a:lnTo>
                  <a:pt x="4182520" y="374273"/>
                </a:lnTo>
                <a:cubicBezTo>
                  <a:pt x="4182520" y="415615"/>
                  <a:pt x="4149006" y="449130"/>
                  <a:pt x="4107664" y="449130"/>
                </a:cubicBezTo>
                <a:lnTo>
                  <a:pt x="74856" y="449130"/>
                </a:lnTo>
                <a:cubicBezTo>
                  <a:pt x="33514" y="449130"/>
                  <a:pt x="0" y="415615"/>
                  <a:pt x="0" y="374273"/>
                </a:cubicBezTo>
                <a:lnTo>
                  <a:pt x="0" y="74856"/>
                </a:lnTo>
                <a:cubicBezTo>
                  <a:pt x="0" y="33542"/>
                  <a:pt x="33542" y="0"/>
                  <a:pt x="74856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6" name="Text 14"/>
          <p:cNvSpPr/>
          <p:nvPr/>
        </p:nvSpPr>
        <p:spPr>
          <a:xfrm>
            <a:off x="684059" y="3473413"/>
            <a:ext cx="486557" cy="224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Period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919489" y="3473413"/>
            <a:ext cx="795334" cy="224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2004-2016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71809" y="3922575"/>
            <a:ext cx="4182520" cy="449130"/>
          </a:xfrm>
          <a:custGeom>
            <a:avLst/>
            <a:gdLst/>
            <a:ahLst/>
            <a:cxnLst/>
            <a:rect l="l" t="t" r="r" b="b"/>
            <a:pathLst>
              <a:path w="4182520" h="449130">
                <a:moveTo>
                  <a:pt x="74856" y="0"/>
                </a:moveTo>
                <a:lnTo>
                  <a:pt x="4107664" y="0"/>
                </a:lnTo>
                <a:cubicBezTo>
                  <a:pt x="4149006" y="0"/>
                  <a:pt x="4182520" y="33514"/>
                  <a:pt x="4182520" y="74856"/>
                </a:cubicBezTo>
                <a:lnTo>
                  <a:pt x="4182520" y="374273"/>
                </a:lnTo>
                <a:cubicBezTo>
                  <a:pt x="4182520" y="415615"/>
                  <a:pt x="4149006" y="449130"/>
                  <a:pt x="4107664" y="449130"/>
                </a:cubicBezTo>
                <a:lnTo>
                  <a:pt x="74856" y="449130"/>
                </a:lnTo>
                <a:cubicBezTo>
                  <a:pt x="33514" y="449130"/>
                  <a:pt x="0" y="415615"/>
                  <a:pt x="0" y="374273"/>
                </a:cubicBezTo>
                <a:lnTo>
                  <a:pt x="0" y="74856"/>
                </a:lnTo>
                <a:cubicBezTo>
                  <a:pt x="0" y="33542"/>
                  <a:pt x="33542" y="0"/>
                  <a:pt x="74856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9" name="Text 17"/>
          <p:cNvSpPr/>
          <p:nvPr/>
        </p:nvSpPr>
        <p:spPr>
          <a:xfrm>
            <a:off x="684059" y="4034825"/>
            <a:ext cx="486557" cy="224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Target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309505" y="4034825"/>
            <a:ext cx="1403530" cy="224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Claim Severity (EUR)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79473" y="4724085"/>
            <a:ext cx="4567192" cy="2035061"/>
          </a:xfrm>
          <a:custGeom>
            <a:avLst/>
            <a:gdLst/>
            <a:ahLst/>
            <a:cxnLst/>
            <a:rect l="l" t="t" r="r" b="b"/>
            <a:pathLst>
              <a:path w="4567192" h="2125049">
                <a:moveTo>
                  <a:pt x="112288" y="0"/>
                </a:moveTo>
                <a:lnTo>
                  <a:pt x="4454904" y="0"/>
                </a:lnTo>
                <a:cubicBezTo>
                  <a:pt x="4516919" y="0"/>
                  <a:pt x="4567192" y="50273"/>
                  <a:pt x="4567192" y="112288"/>
                </a:cubicBezTo>
                <a:lnTo>
                  <a:pt x="4567192" y="2012761"/>
                </a:lnTo>
                <a:cubicBezTo>
                  <a:pt x="4567192" y="2074776"/>
                  <a:pt x="4516919" y="2125049"/>
                  <a:pt x="4454904" y="2125049"/>
                </a:cubicBezTo>
                <a:lnTo>
                  <a:pt x="112288" y="2125049"/>
                </a:lnTo>
                <a:cubicBezTo>
                  <a:pt x="50273" y="2125049"/>
                  <a:pt x="0" y="2074776"/>
                  <a:pt x="0" y="2012761"/>
                </a:cubicBezTo>
                <a:lnTo>
                  <a:pt x="0" y="112288"/>
                </a:lnTo>
                <a:cubicBezTo>
                  <a:pt x="0" y="50314"/>
                  <a:pt x="50314" y="0"/>
                  <a:pt x="112288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2" name="Shape 20"/>
          <p:cNvSpPr/>
          <p:nvPr/>
        </p:nvSpPr>
        <p:spPr>
          <a:xfrm>
            <a:off x="577007" y="4921616"/>
            <a:ext cx="365958" cy="365958"/>
          </a:xfrm>
          <a:custGeom>
            <a:avLst/>
            <a:gdLst/>
            <a:ahLst/>
            <a:cxnLst/>
            <a:rect l="l" t="t" r="r" b="b"/>
            <a:pathLst>
              <a:path w="365958" h="365958">
                <a:moveTo>
                  <a:pt x="112283" y="0"/>
                </a:moveTo>
                <a:lnTo>
                  <a:pt x="253674" y="0"/>
                </a:lnTo>
                <a:cubicBezTo>
                  <a:pt x="315687" y="0"/>
                  <a:pt x="365958" y="50271"/>
                  <a:pt x="365958" y="112283"/>
                </a:cubicBezTo>
                <a:lnTo>
                  <a:pt x="365958" y="253674"/>
                </a:lnTo>
                <a:cubicBezTo>
                  <a:pt x="365958" y="315687"/>
                  <a:pt x="315687" y="365958"/>
                  <a:pt x="253674" y="365958"/>
                </a:cubicBezTo>
                <a:lnTo>
                  <a:pt x="112283" y="365958"/>
                </a:lnTo>
                <a:cubicBezTo>
                  <a:pt x="50271" y="365958"/>
                  <a:pt x="0" y="315687"/>
                  <a:pt x="0" y="253674"/>
                </a:cubicBezTo>
                <a:lnTo>
                  <a:pt x="0" y="112283"/>
                </a:lnTo>
                <a:cubicBezTo>
                  <a:pt x="0" y="50271"/>
                  <a:pt x="50271" y="0"/>
                  <a:pt x="112283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3" name="Shape 21"/>
          <p:cNvSpPr/>
          <p:nvPr/>
        </p:nvSpPr>
        <p:spPr>
          <a:xfrm>
            <a:off x="693448" y="5019247"/>
            <a:ext cx="126318" cy="168424"/>
          </a:xfrm>
          <a:custGeom>
            <a:avLst/>
            <a:gdLst/>
            <a:ahLst/>
            <a:cxnLst/>
            <a:rect l="l" t="t" r="r" b="b"/>
            <a:pathLst>
              <a:path w="126318" h="168424">
                <a:moveTo>
                  <a:pt x="96350" y="126318"/>
                </a:moveTo>
                <a:cubicBezTo>
                  <a:pt x="98752" y="118982"/>
                  <a:pt x="103554" y="112337"/>
                  <a:pt x="108982" y="106613"/>
                </a:cubicBezTo>
                <a:cubicBezTo>
                  <a:pt x="119739" y="95298"/>
                  <a:pt x="126318" y="80001"/>
                  <a:pt x="126318" y="63159"/>
                </a:cubicBezTo>
                <a:cubicBezTo>
                  <a:pt x="126318" y="28290"/>
                  <a:pt x="98028" y="0"/>
                  <a:pt x="63159" y="0"/>
                </a:cubicBezTo>
                <a:cubicBezTo>
                  <a:pt x="28290" y="0"/>
                  <a:pt x="0" y="28290"/>
                  <a:pt x="0" y="63159"/>
                </a:cubicBezTo>
                <a:cubicBezTo>
                  <a:pt x="0" y="80001"/>
                  <a:pt x="6579" y="95298"/>
                  <a:pt x="17336" y="106613"/>
                </a:cubicBezTo>
                <a:cubicBezTo>
                  <a:pt x="22764" y="112337"/>
                  <a:pt x="27599" y="118982"/>
                  <a:pt x="29968" y="126318"/>
                </a:cubicBezTo>
                <a:lnTo>
                  <a:pt x="96317" y="126318"/>
                </a:lnTo>
                <a:close/>
                <a:moveTo>
                  <a:pt x="94738" y="142107"/>
                </a:moveTo>
                <a:lnTo>
                  <a:pt x="31579" y="142107"/>
                </a:lnTo>
                <a:lnTo>
                  <a:pt x="31579" y="147371"/>
                </a:lnTo>
                <a:cubicBezTo>
                  <a:pt x="31579" y="161910"/>
                  <a:pt x="43356" y="173687"/>
                  <a:pt x="57896" y="173687"/>
                </a:cubicBezTo>
                <a:lnTo>
                  <a:pt x="68422" y="173687"/>
                </a:lnTo>
                <a:cubicBezTo>
                  <a:pt x="82962" y="173687"/>
                  <a:pt x="94738" y="161910"/>
                  <a:pt x="94738" y="147371"/>
                </a:cubicBezTo>
                <a:lnTo>
                  <a:pt x="94738" y="142107"/>
                </a:lnTo>
                <a:close/>
                <a:moveTo>
                  <a:pt x="60527" y="36843"/>
                </a:moveTo>
                <a:cubicBezTo>
                  <a:pt x="47435" y="36843"/>
                  <a:pt x="36843" y="47435"/>
                  <a:pt x="36843" y="60527"/>
                </a:cubicBezTo>
                <a:cubicBezTo>
                  <a:pt x="36843" y="64902"/>
                  <a:pt x="33323" y="68422"/>
                  <a:pt x="28948" y="68422"/>
                </a:cubicBezTo>
                <a:cubicBezTo>
                  <a:pt x="24573" y="68422"/>
                  <a:pt x="21053" y="64902"/>
                  <a:pt x="21053" y="60527"/>
                </a:cubicBezTo>
                <a:cubicBezTo>
                  <a:pt x="21053" y="38718"/>
                  <a:pt x="38718" y="21053"/>
                  <a:pt x="60527" y="21053"/>
                </a:cubicBezTo>
                <a:cubicBezTo>
                  <a:pt x="64902" y="21053"/>
                  <a:pt x="68422" y="24573"/>
                  <a:pt x="68422" y="28948"/>
                </a:cubicBezTo>
                <a:cubicBezTo>
                  <a:pt x="68422" y="33323"/>
                  <a:pt x="64902" y="36843"/>
                  <a:pt x="60527" y="36843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4" name="Text 22"/>
          <p:cNvSpPr/>
          <p:nvPr/>
        </p:nvSpPr>
        <p:spPr>
          <a:xfrm>
            <a:off x="1058333" y="4972463"/>
            <a:ext cx="1525170" cy="261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26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Characteristics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90522" y="5477670"/>
            <a:ext cx="149710" cy="149710"/>
          </a:xfrm>
          <a:custGeom>
            <a:avLst/>
            <a:gdLst/>
            <a:ahLst/>
            <a:cxnLst/>
            <a:rect l="l" t="t" r="r" b="b"/>
            <a:pathLst>
              <a:path w="149710" h="149710">
                <a:moveTo>
                  <a:pt x="74855" y="149710"/>
                </a:moveTo>
                <a:cubicBezTo>
                  <a:pt x="116169" y="149710"/>
                  <a:pt x="149710" y="116169"/>
                  <a:pt x="149710" y="74855"/>
                </a:cubicBezTo>
                <a:cubicBezTo>
                  <a:pt x="149710" y="33541"/>
                  <a:pt x="116169" y="0"/>
                  <a:pt x="74855" y="0"/>
                </a:cubicBezTo>
                <a:cubicBezTo>
                  <a:pt x="33541" y="0"/>
                  <a:pt x="0" y="33541"/>
                  <a:pt x="0" y="74855"/>
                </a:cubicBezTo>
                <a:cubicBezTo>
                  <a:pt x="0" y="116169"/>
                  <a:pt x="33541" y="149710"/>
                  <a:pt x="74855" y="149710"/>
                </a:cubicBezTo>
                <a:close/>
                <a:moveTo>
                  <a:pt x="99534" y="62194"/>
                </a:moveTo>
                <a:lnTo>
                  <a:pt x="76142" y="99621"/>
                </a:lnTo>
                <a:cubicBezTo>
                  <a:pt x="74913" y="101581"/>
                  <a:pt x="72808" y="102809"/>
                  <a:pt x="70498" y="102926"/>
                </a:cubicBezTo>
                <a:cubicBezTo>
                  <a:pt x="68188" y="103043"/>
                  <a:pt x="65966" y="101990"/>
                  <a:pt x="64592" y="100118"/>
                </a:cubicBezTo>
                <a:lnTo>
                  <a:pt x="50556" y="81405"/>
                </a:lnTo>
                <a:cubicBezTo>
                  <a:pt x="48217" y="78305"/>
                  <a:pt x="48860" y="73919"/>
                  <a:pt x="51960" y="71580"/>
                </a:cubicBezTo>
                <a:cubicBezTo>
                  <a:pt x="55059" y="69241"/>
                  <a:pt x="59445" y="69884"/>
                  <a:pt x="61785" y="72984"/>
                </a:cubicBezTo>
                <a:lnTo>
                  <a:pt x="69679" y="83510"/>
                </a:lnTo>
                <a:lnTo>
                  <a:pt x="87633" y="54767"/>
                </a:lnTo>
                <a:cubicBezTo>
                  <a:pt x="89680" y="51492"/>
                  <a:pt x="94007" y="50469"/>
                  <a:pt x="97311" y="52545"/>
                </a:cubicBezTo>
                <a:cubicBezTo>
                  <a:pt x="100616" y="54621"/>
                  <a:pt x="101610" y="58919"/>
                  <a:pt x="99534" y="62223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6" name="Text 24"/>
          <p:cNvSpPr/>
          <p:nvPr/>
        </p:nvSpPr>
        <p:spPr>
          <a:xfrm>
            <a:off x="871196" y="5440306"/>
            <a:ext cx="2891272" cy="243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Motor Third-Party Liability insurance claims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90522" y="5721013"/>
            <a:ext cx="149710" cy="149710"/>
          </a:xfrm>
          <a:custGeom>
            <a:avLst/>
            <a:gdLst/>
            <a:ahLst/>
            <a:cxnLst/>
            <a:rect l="l" t="t" r="r" b="b"/>
            <a:pathLst>
              <a:path w="149710" h="149710">
                <a:moveTo>
                  <a:pt x="74855" y="149710"/>
                </a:moveTo>
                <a:cubicBezTo>
                  <a:pt x="116169" y="149710"/>
                  <a:pt x="149710" y="116169"/>
                  <a:pt x="149710" y="74855"/>
                </a:cubicBezTo>
                <a:cubicBezTo>
                  <a:pt x="149710" y="33541"/>
                  <a:pt x="116169" y="0"/>
                  <a:pt x="74855" y="0"/>
                </a:cubicBezTo>
                <a:cubicBezTo>
                  <a:pt x="33541" y="0"/>
                  <a:pt x="0" y="33541"/>
                  <a:pt x="0" y="74855"/>
                </a:cubicBezTo>
                <a:cubicBezTo>
                  <a:pt x="0" y="116169"/>
                  <a:pt x="33541" y="149710"/>
                  <a:pt x="74855" y="149710"/>
                </a:cubicBezTo>
                <a:close/>
                <a:moveTo>
                  <a:pt x="99534" y="62194"/>
                </a:moveTo>
                <a:lnTo>
                  <a:pt x="76142" y="99621"/>
                </a:lnTo>
                <a:cubicBezTo>
                  <a:pt x="74913" y="101581"/>
                  <a:pt x="72808" y="102809"/>
                  <a:pt x="70498" y="102926"/>
                </a:cubicBezTo>
                <a:cubicBezTo>
                  <a:pt x="68188" y="103043"/>
                  <a:pt x="65966" y="101990"/>
                  <a:pt x="64592" y="100118"/>
                </a:cubicBezTo>
                <a:lnTo>
                  <a:pt x="50556" y="81405"/>
                </a:lnTo>
                <a:cubicBezTo>
                  <a:pt x="48217" y="78305"/>
                  <a:pt x="48860" y="73919"/>
                  <a:pt x="51960" y="71580"/>
                </a:cubicBezTo>
                <a:cubicBezTo>
                  <a:pt x="55059" y="69241"/>
                  <a:pt x="59445" y="69884"/>
                  <a:pt x="61785" y="72984"/>
                </a:cubicBezTo>
                <a:lnTo>
                  <a:pt x="69679" y="83510"/>
                </a:lnTo>
                <a:lnTo>
                  <a:pt x="87633" y="54767"/>
                </a:lnTo>
                <a:cubicBezTo>
                  <a:pt x="89680" y="51492"/>
                  <a:pt x="94007" y="50469"/>
                  <a:pt x="97311" y="52545"/>
                </a:cubicBezTo>
                <a:cubicBezTo>
                  <a:pt x="100616" y="54621"/>
                  <a:pt x="101610" y="58919"/>
                  <a:pt x="99534" y="62223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8" name="Text 26"/>
          <p:cNvSpPr/>
          <p:nvPr/>
        </p:nvSpPr>
        <p:spPr>
          <a:xfrm>
            <a:off x="871196" y="5683649"/>
            <a:ext cx="3957955" cy="4865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High-cardinality categoricals: 100+ vehicle brands, 1000+ models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90522" y="6207698"/>
            <a:ext cx="149710" cy="149710"/>
          </a:xfrm>
          <a:custGeom>
            <a:avLst/>
            <a:gdLst/>
            <a:ahLst/>
            <a:cxnLst/>
            <a:rect l="l" t="t" r="r" b="b"/>
            <a:pathLst>
              <a:path w="149710" h="149710">
                <a:moveTo>
                  <a:pt x="74855" y="149710"/>
                </a:moveTo>
                <a:cubicBezTo>
                  <a:pt x="116169" y="149710"/>
                  <a:pt x="149710" y="116169"/>
                  <a:pt x="149710" y="74855"/>
                </a:cubicBezTo>
                <a:cubicBezTo>
                  <a:pt x="149710" y="33541"/>
                  <a:pt x="116169" y="0"/>
                  <a:pt x="74855" y="0"/>
                </a:cubicBezTo>
                <a:cubicBezTo>
                  <a:pt x="33541" y="0"/>
                  <a:pt x="0" y="33541"/>
                  <a:pt x="0" y="74855"/>
                </a:cubicBezTo>
                <a:cubicBezTo>
                  <a:pt x="0" y="116169"/>
                  <a:pt x="33541" y="149710"/>
                  <a:pt x="74855" y="149710"/>
                </a:cubicBezTo>
                <a:close/>
                <a:moveTo>
                  <a:pt x="99534" y="62194"/>
                </a:moveTo>
                <a:lnTo>
                  <a:pt x="76142" y="99621"/>
                </a:lnTo>
                <a:cubicBezTo>
                  <a:pt x="74913" y="101581"/>
                  <a:pt x="72808" y="102809"/>
                  <a:pt x="70498" y="102926"/>
                </a:cubicBezTo>
                <a:cubicBezTo>
                  <a:pt x="68188" y="103043"/>
                  <a:pt x="65966" y="101990"/>
                  <a:pt x="64592" y="100118"/>
                </a:cubicBezTo>
                <a:lnTo>
                  <a:pt x="50556" y="81405"/>
                </a:lnTo>
                <a:cubicBezTo>
                  <a:pt x="48217" y="78305"/>
                  <a:pt x="48860" y="73919"/>
                  <a:pt x="51960" y="71580"/>
                </a:cubicBezTo>
                <a:cubicBezTo>
                  <a:pt x="55059" y="69241"/>
                  <a:pt x="59445" y="69884"/>
                  <a:pt x="61785" y="72984"/>
                </a:cubicBezTo>
                <a:lnTo>
                  <a:pt x="69679" y="83510"/>
                </a:lnTo>
                <a:lnTo>
                  <a:pt x="87633" y="54767"/>
                </a:lnTo>
                <a:cubicBezTo>
                  <a:pt x="89680" y="51492"/>
                  <a:pt x="94007" y="50469"/>
                  <a:pt x="97311" y="52545"/>
                </a:cubicBezTo>
                <a:cubicBezTo>
                  <a:pt x="100616" y="54621"/>
                  <a:pt x="101610" y="58919"/>
                  <a:pt x="99534" y="62223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0" name="Text 28"/>
          <p:cNvSpPr/>
          <p:nvPr/>
        </p:nvSpPr>
        <p:spPr>
          <a:xfrm>
            <a:off x="871196" y="6170339"/>
            <a:ext cx="2984841" cy="243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Mixed feature types: numeric and categorical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90522" y="6451045"/>
            <a:ext cx="149710" cy="149710"/>
          </a:xfrm>
          <a:custGeom>
            <a:avLst/>
            <a:gdLst/>
            <a:ahLst/>
            <a:cxnLst/>
            <a:rect l="l" t="t" r="r" b="b"/>
            <a:pathLst>
              <a:path w="149710" h="149710">
                <a:moveTo>
                  <a:pt x="74855" y="149710"/>
                </a:moveTo>
                <a:cubicBezTo>
                  <a:pt x="116169" y="149710"/>
                  <a:pt x="149710" y="116169"/>
                  <a:pt x="149710" y="74855"/>
                </a:cubicBezTo>
                <a:cubicBezTo>
                  <a:pt x="149710" y="33541"/>
                  <a:pt x="116169" y="0"/>
                  <a:pt x="74855" y="0"/>
                </a:cubicBezTo>
                <a:cubicBezTo>
                  <a:pt x="33541" y="0"/>
                  <a:pt x="0" y="33541"/>
                  <a:pt x="0" y="74855"/>
                </a:cubicBezTo>
                <a:cubicBezTo>
                  <a:pt x="0" y="116169"/>
                  <a:pt x="33541" y="149710"/>
                  <a:pt x="74855" y="149710"/>
                </a:cubicBezTo>
                <a:close/>
                <a:moveTo>
                  <a:pt x="99534" y="62194"/>
                </a:moveTo>
                <a:lnTo>
                  <a:pt x="76142" y="99621"/>
                </a:lnTo>
                <a:cubicBezTo>
                  <a:pt x="74913" y="101581"/>
                  <a:pt x="72808" y="102809"/>
                  <a:pt x="70498" y="102926"/>
                </a:cubicBezTo>
                <a:cubicBezTo>
                  <a:pt x="68188" y="103043"/>
                  <a:pt x="65966" y="101990"/>
                  <a:pt x="64592" y="100118"/>
                </a:cubicBezTo>
                <a:lnTo>
                  <a:pt x="50556" y="81405"/>
                </a:lnTo>
                <a:cubicBezTo>
                  <a:pt x="48217" y="78305"/>
                  <a:pt x="48860" y="73919"/>
                  <a:pt x="51960" y="71580"/>
                </a:cubicBezTo>
                <a:cubicBezTo>
                  <a:pt x="55059" y="69241"/>
                  <a:pt x="59445" y="69884"/>
                  <a:pt x="61785" y="72984"/>
                </a:cubicBezTo>
                <a:lnTo>
                  <a:pt x="69679" y="83510"/>
                </a:lnTo>
                <a:lnTo>
                  <a:pt x="87633" y="54767"/>
                </a:lnTo>
                <a:cubicBezTo>
                  <a:pt x="89680" y="51492"/>
                  <a:pt x="94007" y="50469"/>
                  <a:pt x="97311" y="52545"/>
                </a:cubicBezTo>
                <a:cubicBezTo>
                  <a:pt x="100616" y="54621"/>
                  <a:pt x="101610" y="58919"/>
                  <a:pt x="99534" y="62223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2" name="Text 30"/>
          <p:cNvSpPr/>
          <p:nvPr/>
        </p:nvSpPr>
        <p:spPr>
          <a:xfrm>
            <a:off x="871196" y="6413681"/>
            <a:ext cx="2685421" cy="243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9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12-year historical data for robust training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144329" y="1372832"/>
            <a:ext cx="6672487" cy="5386314"/>
          </a:xfrm>
          <a:custGeom>
            <a:avLst/>
            <a:gdLst/>
            <a:ahLst/>
            <a:cxnLst/>
            <a:rect l="l" t="t" r="r" b="b"/>
            <a:pathLst>
              <a:path w="6672487" h="5474808">
                <a:moveTo>
                  <a:pt x="112288" y="0"/>
                </a:moveTo>
                <a:lnTo>
                  <a:pt x="6560199" y="0"/>
                </a:lnTo>
                <a:cubicBezTo>
                  <a:pt x="6622172" y="0"/>
                  <a:pt x="6672487" y="50315"/>
                  <a:pt x="6672487" y="112288"/>
                </a:cubicBezTo>
                <a:lnTo>
                  <a:pt x="6672487" y="5362520"/>
                </a:lnTo>
                <a:cubicBezTo>
                  <a:pt x="6672487" y="5424493"/>
                  <a:pt x="6622172" y="5474808"/>
                  <a:pt x="6560199" y="5474808"/>
                </a:cubicBezTo>
                <a:lnTo>
                  <a:pt x="112288" y="5474808"/>
                </a:lnTo>
                <a:cubicBezTo>
                  <a:pt x="50315" y="5474808"/>
                  <a:pt x="0" y="5424493"/>
                  <a:pt x="0" y="5362520"/>
                </a:cubicBezTo>
                <a:lnTo>
                  <a:pt x="0" y="112288"/>
                </a:lnTo>
                <a:cubicBezTo>
                  <a:pt x="0" y="50315"/>
                  <a:pt x="50315" y="0"/>
                  <a:pt x="112288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4" name="Shape 32"/>
          <p:cNvSpPr/>
          <p:nvPr/>
        </p:nvSpPr>
        <p:spPr>
          <a:xfrm>
            <a:off x="5341862" y="1570363"/>
            <a:ext cx="365958" cy="365958"/>
          </a:xfrm>
          <a:custGeom>
            <a:avLst/>
            <a:gdLst/>
            <a:ahLst/>
            <a:cxnLst/>
            <a:rect l="l" t="t" r="r" b="b"/>
            <a:pathLst>
              <a:path w="365958" h="365958">
                <a:moveTo>
                  <a:pt x="112283" y="0"/>
                </a:moveTo>
                <a:lnTo>
                  <a:pt x="253674" y="0"/>
                </a:lnTo>
                <a:cubicBezTo>
                  <a:pt x="315687" y="0"/>
                  <a:pt x="365958" y="50271"/>
                  <a:pt x="365958" y="112283"/>
                </a:cubicBezTo>
                <a:lnTo>
                  <a:pt x="365958" y="253674"/>
                </a:lnTo>
                <a:cubicBezTo>
                  <a:pt x="365958" y="315687"/>
                  <a:pt x="315687" y="365958"/>
                  <a:pt x="253674" y="365958"/>
                </a:cubicBezTo>
                <a:lnTo>
                  <a:pt x="112283" y="365958"/>
                </a:lnTo>
                <a:cubicBezTo>
                  <a:pt x="50271" y="365958"/>
                  <a:pt x="0" y="315687"/>
                  <a:pt x="0" y="253674"/>
                </a:cubicBezTo>
                <a:lnTo>
                  <a:pt x="0" y="112283"/>
                </a:lnTo>
                <a:cubicBezTo>
                  <a:pt x="0" y="50271"/>
                  <a:pt x="50271" y="0"/>
                  <a:pt x="112283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5" name="Shape 33"/>
          <p:cNvSpPr/>
          <p:nvPr/>
        </p:nvSpPr>
        <p:spPr>
          <a:xfrm>
            <a:off x="5437251" y="1667994"/>
            <a:ext cx="168424" cy="168424"/>
          </a:xfrm>
          <a:custGeom>
            <a:avLst/>
            <a:gdLst/>
            <a:ahLst/>
            <a:cxnLst/>
            <a:rect l="l" t="t" r="r" b="b"/>
            <a:pathLst>
              <a:path w="168424" h="168424">
                <a:moveTo>
                  <a:pt x="15790" y="47369"/>
                </a:moveTo>
                <a:cubicBezTo>
                  <a:pt x="24504" y="47369"/>
                  <a:pt x="31579" y="40294"/>
                  <a:pt x="31579" y="31579"/>
                </a:cubicBezTo>
                <a:cubicBezTo>
                  <a:pt x="31579" y="22865"/>
                  <a:pt x="24504" y="15790"/>
                  <a:pt x="15790" y="15790"/>
                </a:cubicBezTo>
                <a:cubicBezTo>
                  <a:pt x="7075" y="15790"/>
                  <a:pt x="0" y="22865"/>
                  <a:pt x="0" y="31579"/>
                </a:cubicBezTo>
                <a:cubicBezTo>
                  <a:pt x="0" y="40294"/>
                  <a:pt x="7075" y="47369"/>
                  <a:pt x="15790" y="47369"/>
                </a:cubicBezTo>
                <a:close/>
                <a:moveTo>
                  <a:pt x="63159" y="21053"/>
                </a:moveTo>
                <a:cubicBezTo>
                  <a:pt x="57336" y="21053"/>
                  <a:pt x="52632" y="25757"/>
                  <a:pt x="52632" y="31579"/>
                </a:cubicBezTo>
                <a:cubicBezTo>
                  <a:pt x="52632" y="37402"/>
                  <a:pt x="57336" y="42106"/>
                  <a:pt x="63159" y="42106"/>
                </a:cubicBezTo>
                <a:lnTo>
                  <a:pt x="157897" y="42106"/>
                </a:lnTo>
                <a:cubicBezTo>
                  <a:pt x="163720" y="42106"/>
                  <a:pt x="168424" y="37402"/>
                  <a:pt x="168424" y="31579"/>
                </a:cubicBezTo>
                <a:cubicBezTo>
                  <a:pt x="168424" y="25757"/>
                  <a:pt x="163720" y="21053"/>
                  <a:pt x="157897" y="21053"/>
                </a:cubicBezTo>
                <a:lnTo>
                  <a:pt x="63159" y="21053"/>
                </a:lnTo>
                <a:close/>
                <a:moveTo>
                  <a:pt x="63159" y="73685"/>
                </a:moveTo>
                <a:cubicBezTo>
                  <a:pt x="57336" y="73685"/>
                  <a:pt x="52632" y="78389"/>
                  <a:pt x="52632" y="84212"/>
                </a:cubicBezTo>
                <a:cubicBezTo>
                  <a:pt x="52632" y="90034"/>
                  <a:pt x="57336" y="94738"/>
                  <a:pt x="63159" y="94738"/>
                </a:cubicBezTo>
                <a:lnTo>
                  <a:pt x="157897" y="94738"/>
                </a:lnTo>
                <a:cubicBezTo>
                  <a:pt x="163720" y="94738"/>
                  <a:pt x="168424" y="90034"/>
                  <a:pt x="168424" y="84212"/>
                </a:cubicBezTo>
                <a:cubicBezTo>
                  <a:pt x="168424" y="78389"/>
                  <a:pt x="163720" y="73685"/>
                  <a:pt x="157897" y="73685"/>
                </a:cubicBezTo>
                <a:lnTo>
                  <a:pt x="63159" y="73685"/>
                </a:lnTo>
                <a:close/>
                <a:moveTo>
                  <a:pt x="63159" y="126318"/>
                </a:moveTo>
                <a:cubicBezTo>
                  <a:pt x="57336" y="126318"/>
                  <a:pt x="52632" y="131022"/>
                  <a:pt x="52632" y="136844"/>
                </a:cubicBezTo>
                <a:cubicBezTo>
                  <a:pt x="52632" y="142667"/>
                  <a:pt x="57336" y="147371"/>
                  <a:pt x="63159" y="147371"/>
                </a:cubicBezTo>
                <a:lnTo>
                  <a:pt x="157897" y="147371"/>
                </a:lnTo>
                <a:cubicBezTo>
                  <a:pt x="163720" y="147371"/>
                  <a:pt x="168424" y="142667"/>
                  <a:pt x="168424" y="136844"/>
                </a:cubicBezTo>
                <a:cubicBezTo>
                  <a:pt x="168424" y="131022"/>
                  <a:pt x="163720" y="126318"/>
                  <a:pt x="157897" y="126318"/>
                </a:cubicBezTo>
                <a:lnTo>
                  <a:pt x="63159" y="126318"/>
                </a:lnTo>
                <a:close/>
                <a:moveTo>
                  <a:pt x="15790" y="152634"/>
                </a:moveTo>
                <a:cubicBezTo>
                  <a:pt x="24504" y="152634"/>
                  <a:pt x="31579" y="145559"/>
                  <a:pt x="31579" y="136844"/>
                </a:cubicBezTo>
                <a:cubicBezTo>
                  <a:pt x="31579" y="128130"/>
                  <a:pt x="24504" y="121054"/>
                  <a:pt x="15790" y="121054"/>
                </a:cubicBezTo>
                <a:cubicBezTo>
                  <a:pt x="7075" y="121054"/>
                  <a:pt x="0" y="128130"/>
                  <a:pt x="0" y="136844"/>
                </a:cubicBezTo>
                <a:cubicBezTo>
                  <a:pt x="0" y="145559"/>
                  <a:pt x="7075" y="152634"/>
                  <a:pt x="15790" y="152634"/>
                </a:cubicBezTo>
                <a:close/>
                <a:moveTo>
                  <a:pt x="31579" y="84212"/>
                </a:moveTo>
                <a:cubicBezTo>
                  <a:pt x="31579" y="75497"/>
                  <a:pt x="24504" y="68422"/>
                  <a:pt x="15790" y="68422"/>
                </a:cubicBezTo>
                <a:cubicBezTo>
                  <a:pt x="7075" y="68422"/>
                  <a:pt x="0" y="75497"/>
                  <a:pt x="0" y="84212"/>
                </a:cubicBezTo>
                <a:cubicBezTo>
                  <a:pt x="0" y="92926"/>
                  <a:pt x="7075" y="100002"/>
                  <a:pt x="15790" y="100002"/>
                </a:cubicBezTo>
                <a:cubicBezTo>
                  <a:pt x="24504" y="100002"/>
                  <a:pt x="31579" y="92926"/>
                  <a:pt x="31579" y="84212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6" name="Text 34"/>
          <p:cNvSpPr/>
          <p:nvPr/>
        </p:nvSpPr>
        <p:spPr>
          <a:xfrm>
            <a:off x="5823189" y="1621370"/>
            <a:ext cx="1862017" cy="261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74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 Key Features Used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5341862" y="2094252"/>
            <a:ext cx="2031480" cy="571809"/>
          </a:xfrm>
          <a:custGeom>
            <a:avLst/>
            <a:gdLst/>
            <a:ahLst/>
            <a:cxnLst/>
            <a:rect l="l" t="t" r="r" b="b"/>
            <a:pathLst>
              <a:path w="2031480" h="571809">
                <a:moveTo>
                  <a:pt x="74855" y="0"/>
                </a:moveTo>
                <a:lnTo>
                  <a:pt x="1956625" y="0"/>
                </a:lnTo>
                <a:cubicBezTo>
                  <a:pt x="1997966" y="0"/>
                  <a:pt x="2031480" y="33514"/>
                  <a:pt x="2031480" y="74855"/>
                </a:cubicBezTo>
                <a:lnTo>
                  <a:pt x="2031480" y="496953"/>
                </a:lnTo>
                <a:cubicBezTo>
                  <a:pt x="2031480" y="538295"/>
                  <a:pt x="1997966" y="571809"/>
                  <a:pt x="1956625" y="571809"/>
                </a:cubicBezTo>
                <a:lnTo>
                  <a:pt x="74855" y="571809"/>
                </a:lnTo>
                <a:cubicBezTo>
                  <a:pt x="33514" y="571809"/>
                  <a:pt x="0" y="538295"/>
                  <a:pt x="0" y="496953"/>
                </a:cubicBezTo>
                <a:lnTo>
                  <a:pt x="0" y="74855"/>
                </a:lnTo>
                <a:cubicBezTo>
                  <a:pt x="0" y="33542"/>
                  <a:pt x="33542" y="0"/>
                  <a:pt x="7485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8" name="Text 36"/>
          <p:cNvSpPr/>
          <p:nvPr/>
        </p:nvSpPr>
        <p:spPr>
          <a:xfrm>
            <a:off x="5421786" y="2174174"/>
            <a:ext cx="1936872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policy_year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421786" y="2398511"/>
            <a:ext cx="561412" cy="187137"/>
          </a:xfrm>
          <a:custGeom>
            <a:avLst/>
            <a:gdLst/>
            <a:ahLst/>
            <a:cxnLst/>
            <a:rect l="l" t="t" r="r" b="b"/>
            <a:pathLst>
              <a:path w="561412" h="187137">
                <a:moveTo>
                  <a:pt x="37427" y="0"/>
                </a:moveTo>
                <a:lnTo>
                  <a:pt x="523985" y="0"/>
                </a:lnTo>
                <a:cubicBezTo>
                  <a:pt x="544641" y="0"/>
                  <a:pt x="561412" y="16771"/>
                  <a:pt x="561412" y="37427"/>
                </a:cubicBezTo>
                <a:lnTo>
                  <a:pt x="561412" y="149710"/>
                </a:lnTo>
                <a:cubicBezTo>
                  <a:pt x="561412" y="170367"/>
                  <a:pt x="544641" y="187137"/>
                  <a:pt x="523985" y="187137"/>
                </a:cubicBezTo>
                <a:lnTo>
                  <a:pt x="37427" y="187137"/>
                </a:lnTo>
                <a:cubicBezTo>
                  <a:pt x="16771" y="187137"/>
                  <a:pt x="0" y="170367"/>
                  <a:pt x="0" y="149710"/>
                </a:cubicBezTo>
                <a:lnTo>
                  <a:pt x="0" y="37427"/>
                </a:lnTo>
                <a:cubicBezTo>
                  <a:pt x="0" y="16771"/>
                  <a:pt x="16771" y="0"/>
                  <a:pt x="37427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0" name="Text 38"/>
          <p:cNvSpPr/>
          <p:nvPr/>
        </p:nvSpPr>
        <p:spPr>
          <a:xfrm>
            <a:off x="5421786" y="2398511"/>
            <a:ext cx="617553" cy="187137"/>
          </a:xfrm>
          <a:prstGeom prst="rect">
            <a:avLst/>
          </a:prstGeom>
          <a:noFill/>
          <a:ln/>
        </p:spPr>
        <p:txBody>
          <a:bodyPr wrap="square" lIns="74855" tIns="18714" rIns="74855" bIns="18714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Numeric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061822" y="2417193"/>
            <a:ext cx="608196" cy="14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Year issued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7461616" y="2094252"/>
            <a:ext cx="2031480" cy="571809"/>
          </a:xfrm>
          <a:custGeom>
            <a:avLst/>
            <a:gdLst/>
            <a:ahLst/>
            <a:cxnLst/>
            <a:rect l="l" t="t" r="r" b="b"/>
            <a:pathLst>
              <a:path w="2031480" h="571809">
                <a:moveTo>
                  <a:pt x="74855" y="0"/>
                </a:moveTo>
                <a:lnTo>
                  <a:pt x="1956625" y="0"/>
                </a:lnTo>
                <a:cubicBezTo>
                  <a:pt x="1997966" y="0"/>
                  <a:pt x="2031480" y="33514"/>
                  <a:pt x="2031480" y="74855"/>
                </a:cubicBezTo>
                <a:lnTo>
                  <a:pt x="2031480" y="496953"/>
                </a:lnTo>
                <a:cubicBezTo>
                  <a:pt x="2031480" y="538295"/>
                  <a:pt x="1997966" y="571809"/>
                  <a:pt x="1956625" y="571809"/>
                </a:cubicBezTo>
                <a:lnTo>
                  <a:pt x="74855" y="571809"/>
                </a:lnTo>
                <a:cubicBezTo>
                  <a:pt x="33514" y="571809"/>
                  <a:pt x="0" y="538295"/>
                  <a:pt x="0" y="496953"/>
                </a:cubicBezTo>
                <a:lnTo>
                  <a:pt x="0" y="74855"/>
                </a:lnTo>
                <a:cubicBezTo>
                  <a:pt x="0" y="33542"/>
                  <a:pt x="33542" y="0"/>
                  <a:pt x="7485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3" name="Text 41"/>
          <p:cNvSpPr/>
          <p:nvPr/>
        </p:nvSpPr>
        <p:spPr>
          <a:xfrm>
            <a:off x="7541539" y="2174174"/>
            <a:ext cx="1936872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vehicle_age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7541539" y="2398511"/>
            <a:ext cx="561412" cy="187137"/>
          </a:xfrm>
          <a:custGeom>
            <a:avLst/>
            <a:gdLst/>
            <a:ahLst/>
            <a:cxnLst/>
            <a:rect l="l" t="t" r="r" b="b"/>
            <a:pathLst>
              <a:path w="561412" h="187137">
                <a:moveTo>
                  <a:pt x="37427" y="0"/>
                </a:moveTo>
                <a:lnTo>
                  <a:pt x="523985" y="0"/>
                </a:lnTo>
                <a:cubicBezTo>
                  <a:pt x="544641" y="0"/>
                  <a:pt x="561412" y="16771"/>
                  <a:pt x="561412" y="37427"/>
                </a:cubicBezTo>
                <a:lnTo>
                  <a:pt x="561412" y="149710"/>
                </a:lnTo>
                <a:cubicBezTo>
                  <a:pt x="561412" y="170367"/>
                  <a:pt x="544641" y="187137"/>
                  <a:pt x="523985" y="187137"/>
                </a:cubicBezTo>
                <a:lnTo>
                  <a:pt x="37427" y="187137"/>
                </a:lnTo>
                <a:cubicBezTo>
                  <a:pt x="16771" y="187137"/>
                  <a:pt x="0" y="170367"/>
                  <a:pt x="0" y="149710"/>
                </a:cubicBezTo>
                <a:lnTo>
                  <a:pt x="0" y="37427"/>
                </a:lnTo>
                <a:cubicBezTo>
                  <a:pt x="0" y="16771"/>
                  <a:pt x="16771" y="0"/>
                  <a:pt x="37427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5" name="Text 43"/>
          <p:cNvSpPr/>
          <p:nvPr/>
        </p:nvSpPr>
        <p:spPr>
          <a:xfrm>
            <a:off x="7541539" y="2398511"/>
            <a:ext cx="617553" cy="187137"/>
          </a:xfrm>
          <a:prstGeom prst="rect">
            <a:avLst/>
          </a:prstGeom>
          <a:noFill/>
          <a:ln/>
        </p:spPr>
        <p:txBody>
          <a:bodyPr wrap="square" lIns="74855" tIns="18714" rIns="74855" bIns="18714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Numeric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181575" y="2417193"/>
            <a:ext cx="327490" cy="14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Years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9581369" y="2094252"/>
            <a:ext cx="2031480" cy="571809"/>
          </a:xfrm>
          <a:custGeom>
            <a:avLst/>
            <a:gdLst/>
            <a:ahLst/>
            <a:cxnLst/>
            <a:rect l="l" t="t" r="r" b="b"/>
            <a:pathLst>
              <a:path w="2031480" h="571809">
                <a:moveTo>
                  <a:pt x="74855" y="0"/>
                </a:moveTo>
                <a:lnTo>
                  <a:pt x="1956625" y="0"/>
                </a:lnTo>
                <a:cubicBezTo>
                  <a:pt x="1997966" y="0"/>
                  <a:pt x="2031480" y="33514"/>
                  <a:pt x="2031480" y="74855"/>
                </a:cubicBezTo>
                <a:lnTo>
                  <a:pt x="2031480" y="496953"/>
                </a:lnTo>
                <a:cubicBezTo>
                  <a:pt x="2031480" y="538295"/>
                  <a:pt x="1997966" y="571809"/>
                  <a:pt x="1956625" y="571809"/>
                </a:cubicBezTo>
                <a:lnTo>
                  <a:pt x="74855" y="571809"/>
                </a:lnTo>
                <a:cubicBezTo>
                  <a:pt x="33514" y="571809"/>
                  <a:pt x="0" y="538295"/>
                  <a:pt x="0" y="496953"/>
                </a:cubicBezTo>
                <a:lnTo>
                  <a:pt x="0" y="74855"/>
                </a:lnTo>
                <a:cubicBezTo>
                  <a:pt x="0" y="33542"/>
                  <a:pt x="33542" y="0"/>
                  <a:pt x="7485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8" name="Text 46"/>
          <p:cNvSpPr/>
          <p:nvPr/>
        </p:nvSpPr>
        <p:spPr>
          <a:xfrm>
            <a:off x="9661293" y="2174174"/>
            <a:ext cx="1936872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policy_holder_age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9661293" y="2398511"/>
            <a:ext cx="561412" cy="187137"/>
          </a:xfrm>
          <a:custGeom>
            <a:avLst/>
            <a:gdLst/>
            <a:ahLst/>
            <a:cxnLst/>
            <a:rect l="l" t="t" r="r" b="b"/>
            <a:pathLst>
              <a:path w="561412" h="187137">
                <a:moveTo>
                  <a:pt x="37427" y="0"/>
                </a:moveTo>
                <a:lnTo>
                  <a:pt x="523985" y="0"/>
                </a:lnTo>
                <a:cubicBezTo>
                  <a:pt x="544641" y="0"/>
                  <a:pt x="561412" y="16771"/>
                  <a:pt x="561412" y="37427"/>
                </a:cubicBezTo>
                <a:lnTo>
                  <a:pt x="561412" y="149710"/>
                </a:lnTo>
                <a:cubicBezTo>
                  <a:pt x="561412" y="170367"/>
                  <a:pt x="544641" y="187137"/>
                  <a:pt x="523985" y="187137"/>
                </a:cubicBezTo>
                <a:lnTo>
                  <a:pt x="37427" y="187137"/>
                </a:lnTo>
                <a:cubicBezTo>
                  <a:pt x="16771" y="187137"/>
                  <a:pt x="0" y="170367"/>
                  <a:pt x="0" y="149710"/>
                </a:cubicBezTo>
                <a:lnTo>
                  <a:pt x="0" y="37427"/>
                </a:lnTo>
                <a:cubicBezTo>
                  <a:pt x="0" y="16771"/>
                  <a:pt x="16771" y="0"/>
                  <a:pt x="37427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0" name="Text 48"/>
          <p:cNvSpPr/>
          <p:nvPr/>
        </p:nvSpPr>
        <p:spPr>
          <a:xfrm>
            <a:off x="9661293" y="2398511"/>
            <a:ext cx="617553" cy="187137"/>
          </a:xfrm>
          <a:prstGeom prst="rect">
            <a:avLst/>
          </a:prstGeom>
          <a:noFill/>
          <a:ln/>
        </p:spPr>
        <p:txBody>
          <a:bodyPr wrap="square" lIns="74855" tIns="18714" rIns="74855" bIns="18714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Numeric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10301328" y="2417193"/>
            <a:ext cx="327490" cy="14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Years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5341862" y="2750530"/>
            <a:ext cx="2031480" cy="571809"/>
          </a:xfrm>
          <a:custGeom>
            <a:avLst/>
            <a:gdLst/>
            <a:ahLst/>
            <a:cxnLst/>
            <a:rect l="l" t="t" r="r" b="b"/>
            <a:pathLst>
              <a:path w="2031480" h="571809">
                <a:moveTo>
                  <a:pt x="74855" y="0"/>
                </a:moveTo>
                <a:lnTo>
                  <a:pt x="1956625" y="0"/>
                </a:lnTo>
                <a:cubicBezTo>
                  <a:pt x="1997966" y="0"/>
                  <a:pt x="2031480" y="33514"/>
                  <a:pt x="2031480" y="74855"/>
                </a:cubicBezTo>
                <a:lnTo>
                  <a:pt x="2031480" y="496953"/>
                </a:lnTo>
                <a:cubicBezTo>
                  <a:pt x="2031480" y="538295"/>
                  <a:pt x="1997966" y="571809"/>
                  <a:pt x="1956625" y="571809"/>
                </a:cubicBezTo>
                <a:lnTo>
                  <a:pt x="74855" y="571809"/>
                </a:lnTo>
                <a:cubicBezTo>
                  <a:pt x="33514" y="571809"/>
                  <a:pt x="0" y="538295"/>
                  <a:pt x="0" y="496953"/>
                </a:cubicBezTo>
                <a:lnTo>
                  <a:pt x="0" y="74855"/>
                </a:lnTo>
                <a:cubicBezTo>
                  <a:pt x="0" y="33542"/>
                  <a:pt x="33542" y="0"/>
                  <a:pt x="7485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3" name="Text 51"/>
          <p:cNvSpPr/>
          <p:nvPr/>
        </p:nvSpPr>
        <p:spPr>
          <a:xfrm>
            <a:off x="5421786" y="2830453"/>
            <a:ext cx="1936872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driver_license_age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5421786" y="3054794"/>
            <a:ext cx="561412" cy="187137"/>
          </a:xfrm>
          <a:custGeom>
            <a:avLst/>
            <a:gdLst/>
            <a:ahLst/>
            <a:cxnLst/>
            <a:rect l="l" t="t" r="r" b="b"/>
            <a:pathLst>
              <a:path w="561412" h="187137">
                <a:moveTo>
                  <a:pt x="37427" y="0"/>
                </a:moveTo>
                <a:lnTo>
                  <a:pt x="523985" y="0"/>
                </a:lnTo>
                <a:cubicBezTo>
                  <a:pt x="544641" y="0"/>
                  <a:pt x="561412" y="16771"/>
                  <a:pt x="561412" y="37427"/>
                </a:cubicBezTo>
                <a:lnTo>
                  <a:pt x="561412" y="149710"/>
                </a:lnTo>
                <a:cubicBezTo>
                  <a:pt x="561412" y="170367"/>
                  <a:pt x="544641" y="187137"/>
                  <a:pt x="523985" y="187137"/>
                </a:cubicBezTo>
                <a:lnTo>
                  <a:pt x="37427" y="187137"/>
                </a:lnTo>
                <a:cubicBezTo>
                  <a:pt x="16771" y="187137"/>
                  <a:pt x="0" y="170367"/>
                  <a:pt x="0" y="149710"/>
                </a:cubicBezTo>
                <a:lnTo>
                  <a:pt x="0" y="37427"/>
                </a:lnTo>
                <a:cubicBezTo>
                  <a:pt x="0" y="16771"/>
                  <a:pt x="16771" y="0"/>
                  <a:pt x="37427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5" name="Text 53"/>
          <p:cNvSpPr/>
          <p:nvPr/>
        </p:nvSpPr>
        <p:spPr>
          <a:xfrm>
            <a:off x="5421786" y="3054794"/>
            <a:ext cx="617553" cy="187137"/>
          </a:xfrm>
          <a:prstGeom prst="rect">
            <a:avLst/>
          </a:prstGeom>
          <a:noFill/>
          <a:ln/>
        </p:spPr>
        <p:txBody>
          <a:bodyPr wrap="square" lIns="74855" tIns="18714" rIns="74855" bIns="18714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Numeric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061822" y="3073471"/>
            <a:ext cx="327490" cy="14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Years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7461616" y="2750530"/>
            <a:ext cx="2031480" cy="571809"/>
          </a:xfrm>
          <a:custGeom>
            <a:avLst/>
            <a:gdLst/>
            <a:ahLst/>
            <a:cxnLst/>
            <a:rect l="l" t="t" r="r" b="b"/>
            <a:pathLst>
              <a:path w="2031480" h="571809">
                <a:moveTo>
                  <a:pt x="74855" y="0"/>
                </a:moveTo>
                <a:lnTo>
                  <a:pt x="1956625" y="0"/>
                </a:lnTo>
                <a:cubicBezTo>
                  <a:pt x="1997966" y="0"/>
                  <a:pt x="2031480" y="33514"/>
                  <a:pt x="2031480" y="74855"/>
                </a:cubicBezTo>
                <a:lnTo>
                  <a:pt x="2031480" y="496953"/>
                </a:lnTo>
                <a:cubicBezTo>
                  <a:pt x="2031480" y="538295"/>
                  <a:pt x="1997966" y="571809"/>
                  <a:pt x="1956625" y="571809"/>
                </a:cubicBezTo>
                <a:lnTo>
                  <a:pt x="74855" y="571809"/>
                </a:lnTo>
                <a:cubicBezTo>
                  <a:pt x="33514" y="571809"/>
                  <a:pt x="0" y="538295"/>
                  <a:pt x="0" y="496953"/>
                </a:cubicBezTo>
                <a:lnTo>
                  <a:pt x="0" y="74855"/>
                </a:lnTo>
                <a:cubicBezTo>
                  <a:pt x="0" y="33542"/>
                  <a:pt x="33542" y="0"/>
                  <a:pt x="7485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8" name="Text 56"/>
          <p:cNvSpPr/>
          <p:nvPr/>
        </p:nvSpPr>
        <p:spPr>
          <a:xfrm>
            <a:off x="7541539" y="2830453"/>
            <a:ext cx="1936872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vehicle_brand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7541539" y="3054794"/>
            <a:ext cx="692408" cy="187137"/>
          </a:xfrm>
          <a:custGeom>
            <a:avLst/>
            <a:gdLst/>
            <a:ahLst/>
            <a:cxnLst/>
            <a:rect l="l" t="t" r="r" b="b"/>
            <a:pathLst>
              <a:path w="692408" h="187137">
                <a:moveTo>
                  <a:pt x="37427" y="0"/>
                </a:moveTo>
                <a:lnTo>
                  <a:pt x="654981" y="0"/>
                </a:lnTo>
                <a:cubicBezTo>
                  <a:pt x="675638" y="0"/>
                  <a:pt x="692408" y="16771"/>
                  <a:pt x="692408" y="37427"/>
                </a:cubicBezTo>
                <a:lnTo>
                  <a:pt x="692408" y="149710"/>
                </a:lnTo>
                <a:cubicBezTo>
                  <a:pt x="692408" y="170367"/>
                  <a:pt x="675638" y="187137"/>
                  <a:pt x="654981" y="187137"/>
                </a:cubicBezTo>
                <a:lnTo>
                  <a:pt x="37427" y="187137"/>
                </a:lnTo>
                <a:cubicBezTo>
                  <a:pt x="16771" y="187137"/>
                  <a:pt x="0" y="170367"/>
                  <a:pt x="0" y="149710"/>
                </a:cubicBezTo>
                <a:lnTo>
                  <a:pt x="0" y="37427"/>
                </a:lnTo>
                <a:cubicBezTo>
                  <a:pt x="0" y="16771"/>
                  <a:pt x="16771" y="0"/>
                  <a:pt x="37427" y="0"/>
                </a:cubicBezTo>
                <a:close/>
              </a:path>
            </a:pathLst>
          </a:custGeom>
          <a:solidFill>
            <a:srgbClr val="8D99AE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0" name="Text 58"/>
          <p:cNvSpPr/>
          <p:nvPr/>
        </p:nvSpPr>
        <p:spPr>
          <a:xfrm>
            <a:off x="7541539" y="3054794"/>
            <a:ext cx="748550" cy="187137"/>
          </a:xfrm>
          <a:prstGeom prst="rect">
            <a:avLst/>
          </a:prstGeom>
          <a:noFill/>
          <a:ln/>
        </p:spPr>
        <p:txBody>
          <a:bodyPr wrap="square" lIns="74855" tIns="18714" rIns="74855" bIns="18714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Categorical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8310719" y="3073471"/>
            <a:ext cx="654981" cy="14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100+ unique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9581369" y="2750530"/>
            <a:ext cx="2031480" cy="571809"/>
          </a:xfrm>
          <a:custGeom>
            <a:avLst/>
            <a:gdLst/>
            <a:ahLst/>
            <a:cxnLst/>
            <a:rect l="l" t="t" r="r" b="b"/>
            <a:pathLst>
              <a:path w="2031480" h="571809">
                <a:moveTo>
                  <a:pt x="74855" y="0"/>
                </a:moveTo>
                <a:lnTo>
                  <a:pt x="1956625" y="0"/>
                </a:lnTo>
                <a:cubicBezTo>
                  <a:pt x="1997966" y="0"/>
                  <a:pt x="2031480" y="33514"/>
                  <a:pt x="2031480" y="74855"/>
                </a:cubicBezTo>
                <a:lnTo>
                  <a:pt x="2031480" y="496953"/>
                </a:lnTo>
                <a:cubicBezTo>
                  <a:pt x="2031480" y="538295"/>
                  <a:pt x="1997966" y="571809"/>
                  <a:pt x="1956625" y="571809"/>
                </a:cubicBezTo>
                <a:lnTo>
                  <a:pt x="74855" y="571809"/>
                </a:lnTo>
                <a:cubicBezTo>
                  <a:pt x="33514" y="571809"/>
                  <a:pt x="0" y="538295"/>
                  <a:pt x="0" y="496953"/>
                </a:cubicBezTo>
                <a:lnTo>
                  <a:pt x="0" y="74855"/>
                </a:lnTo>
                <a:cubicBezTo>
                  <a:pt x="0" y="33542"/>
                  <a:pt x="33542" y="0"/>
                  <a:pt x="7485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3" name="Text 61"/>
          <p:cNvSpPr/>
          <p:nvPr/>
        </p:nvSpPr>
        <p:spPr>
          <a:xfrm>
            <a:off x="9661293" y="2830453"/>
            <a:ext cx="1936872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vehicle_model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9661293" y="3054794"/>
            <a:ext cx="692408" cy="187137"/>
          </a:xfrm>
          <a:custGeom>
            <a:avLst/>
            <a:gdLst/>
            <a:ahLst/>
            <a:cxnLst/>
            <a:rect l="l" t="t" r="r" b="b"/>
            <a:pathLst>
              <a:path w="692408" h="187137">
                <a:moveTo>
                  <a:pt x="37427" y="0"/>
                </a:moveTo>
                <a:lnTo>
                  <a:pt x="654981" y="0"/>
                </a:lnTo>
                <a:cubicBezTo>
                  <a:pt x="675638" y="0"/>
                  <a:pt x="692408" y="16771"/>
                  <a:pt x="692408" y="37427"/>
                </a:cubicBezTo>
                <a:lnTo>
                  <a:pt x="692408" y="149710"/>
                </a:lnTo>
                <a:cubicBezTo>
                  <a:pt x="692408" y="170367"/>
                  <a:pt x="675638" y="187137"/>
                  <a:pt x="654981" y="187137"/>
                </a:cubicBezTo>
                <a:lnTo>
                  <a:pt x="37427" y="187137"/>
                </a:lnTo>
                <a:cubicBezTo>
                  <a:pt x="16771" y="187137"/>
                  <a:pt x="0" y="170367"/>
                  <a:pt x="0" y="149710"/>
                </a:cubicBezTo>
                <a:lnTo>
                  <a:pt x="0" y="37427"/>
                </a:lnTo>
                <a:cubicBezTo>
                  <a:pt x="0" y="16771"/>
                  <a:pt x="16771" y="0"/>
                  <a:pt x="37427" y="0"/>
                </a:cubicBezTo>
                <a:close/>
              </a:path>
            </a:pathLst>
          </a:custGeom>
          <a:solidFill>
            <a:srgbClr val="8D99AE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5" name="Text 63"/>
          <p:cNvSpPr/>
          <p:nvPr/>
        </p:nvSpPr>
        <p:spPr>
          <a:xfrm>
            <a:off x="9661293" y="3054794"/>
            <a:ext cx="748550" cy="187137"/>
          </a:xfrm>
          <a:prstGeom prst="rect">
            <a:avLst/>
          </a:prstGeom>
          <a:noFill/>
          <a:ln/>
        </p:spPr>
        <p:txBody>
          <a:bodyPr wrap="square" lIns="74855" tIns="18714" rIns="74855" bIns="18714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Categorical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10430472" y="3073471"/>
            <a:ext cx="720479" cy="14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1000+ unique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5341862" y="3406813"/>
            <a:ext cx="2031480" cy="571809"/>
          </a:xfrm>
          <a:custGeom>
            <a:avLst/>
            <a:gdLst/>
            <a:ahLst/>
            <a:cxnLst/>
            <a:rect l="l" t="t" r="r" b="b"/>
            <a:pathLst>
              <a:path w="2031480" h="571809">
                <a:moveTo>
                  <a:pt x="74855" y="0"/>
                </a:moveTo>
                <a:lnTo>
                  <a:pt x="1956625" y="0"/>
                </a:lnTo>
                <a:cubicBezTo>
                  <a:pt x="1997966" y="0"/>
                  <a:pt x="2031480" y="33514"/>
                  <a:pt x="2031480" y="74855"/>
                </a:cubicBezTo>
                <a:lnTo>
                  <a:pt x="2031480" y="496953"/>
                </a:lnTo>
                <a:cubicBezTo>
                  <a:pt x="2031480" y="538295"/>
                  <a:pt x="1997966" y="571809"/>
                  <a:pt x="1956625" y="571809"/>
                </a:cubicBezTo>
                <a:lnTo>
                  <a:pt x="74855" y="571809"/>
                </a:lnTo>
                <a:cubicBezTo>
                  <a:pt x="33514" y="571809"/>
                  <a:pt x="0" y="538295"/>
                  <a:pt x="0" y="496953"/>
                </a:cubicBezTo>
                <a:lnTo>
                  <a:pt x="0" y="74855"/>
                </a:lnTo>
                <a:cubicBezTo>
                  <a:pt x="0" y="33542"/>
                  <a:pt x="33542" y="0"/>
                  <a:pt x="7485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8" name="Text 66"/>
          <p:cNvSpPr/>
          <p:nvPr/>
        </p:nvSpPr>
        <p:spPr>
          <a:xfrm>
            <a:off x="5421786" y="3486736"/>
            <a:ext cx="1936872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mileage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5421786" y="3711072"/>
            <a:ext cx="561412" cy="187137"/>
          </a:xfrm>
          <a:custGeom>
            <a:avLst/>
            <a:gdLst/>
            <a:ahLst/>
            <a:cxnLst/>
            <a:rect l="l" t="t" r="r" b="b"/>
            <a:pathLst>
              <a:path w="561412" h="187137">
                <a:moveTo>
                  <a:pt x="37427" y="0"/>
                </a:moveTo>
                <a:lnTo>
                  <a:pt x="523985" y="0"/>
                </a:lnTo>
                <a:cubicBezTo>
                  <a:pt x="544641" y="0"/>
                  <a:pt x="561412" y="16771"/>
                  <a:pt x="561412" y="37427"/>
                </a:cubicBezTo>
                <a:lnTo>
                  <a:pt x="561412" y="149710"/>
                </a:lnTo>
                <a:cubicBezTo>
                  <a:pt x="561412" y="170367"/>
                  <a:pt x="544641" y="187137"/>
                  <a:pt x="523985" y="187137"/>
                </a:cubicBezTo>
                <a:lnTo>
                  <a:pt x="37427" y="187137"/>
                </a:lnTo>
                <a:cubicBezTo>
                  <a:pt x="16771" y="187137"/>
                  <a:pt x="0" y="170367"/>
                  <a:pt x="0" y="149710"/>
                </a:cubicBezTo>
                <a:lnTo>
                  <a:pt x="0" y="37427"/>
                </a:lnTo>
                <a:cubicBezTo>
                  <a:pt x="0" y="16771"/>
                  <a:pt x="16771" y="0"/>
                  <a:pt x="37427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70" name="Text 68"/>
          <p:cNvSpPr/>
          <p:nvPr/>
        </p:nvSpPr>
        <p:spPr>
          <a:xfrm>
            <a:off x="5421786" y="3711072"/>
            <a:ext cx="617553" cy="187137"/>
          </a:xfrm>
          <a:prstGeom prst="rect">
            <a:avLst/>
          </a:prstGeom>
          <a:noFill/>
          <a:ln/>
        </p:spPr>
        <p:txBody>
          <a:bodyPr wrap="square" lIns="74855" tIns="18714" rIns="74855" bIns="18714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Numeric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6061822" y="3729754"/>
            <a:ext cx="205851" cy="14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km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7461616" y="3406813"/>
            <a:ext cx="2031480" cy="571809"/>
          </a:xfrm>
          <a:custGeom>
            <a:avLst/>
            <a:gdLst/>
            <a:ahLst/>
            <a:cxnLst/>
            <a:rect l="l" t="t" r="r" b="b"/>
            <a:pathLst>
              <a:path w="2031480" h="571809">
                <a:moveTo>
                  <a:pt x="74855" y="0"/>
                </a:moveTo>
                <a:lnTo>
                  <a:pt x="1956625" y="0"/>
                </a:lnTo>
                <a:cubicBezTo>
                  <a:pt x="1997966" y="0"/>
                  <a:pt x="2031480" y="33514"/>
                  <a:pt x="2031480" y="74855"/>
                </a:cubicBezTo>
                <a:lnTo>
                  <a:pt x="2031480" y="496953"/>
                </a:lnTo>
                <a:cubicBezTo>
                  <a:pt x="2031480" y="538295"/>
                  <a:pt x="1997966" y="571809"/>
                  <a:pt x="1956625" y="571809"/>
                </a:cubicBezTo>
                <a:lnTo>
                  <a:pt x="74855" y="571809"/>
                </a:lnTo>
                <a:cubicBezTo>
                  <a:pt x="33514" y="571809"/>
                  <a:pt x="0" y="538295"/>
                  <a:pt x="0" y="496953"/>
                </a:cubicBezTo>
                <a:lnTo>
                  <a:pt x="0" y="74855"/>
                </a:lnTo>
                <a:cubicBezTo>
                  <a:pt x="0" y="33542"/>
                  <a:pt x="33542" y="0"/>
                  <a:pt x="7485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3" name="Text 71"/>
          <p:cNvSpPr/>
          <p:nvPr/>
        </p:nvSpPr>
        <p:spPr>
          <a:xfrm>
            <a:off x="7541539" y="3486736"/>
            <a:ext cx="1936872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vehicle_power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7541539" y="3711072"/>
            <a:ext cx="561412" cy="187137"/>
          </a:xfrm>
          <a:custGeom>
            <a:avLst/>
            <a:gdLst/>
            <a:ahLst/>
            <a:cxnLst/>
            <a:rect l="l" t="t" r="r" b="b"/>
            <a:pathLst>
              <a:path w="561412" h="187137">
                <a:moveTo>
                  <a:pt x="37427" y="0"/>
                </a:moveTo>
                <a:lnTo>
                  <a:pt x="523985" y="0"/>
                </a:lnTo>
                <a:cubicBezTo>
                  <a:pt x="544641" y="0"/>
                  <a:pt x="561412" y="16771"/>
                  <a:pt x="561412" y="37427"/>
                </a:cubicBezTo>
                <a:lnTo>
                  <a:pt x="561412" y="149710"/>
                </a:lnTo>
                <a:cubicBezTo>
                  <a:pt x="561412" y="170367"/>
                  <a:pt x="544641" y="187137"/>
                  <a:pt x="523985" y="187137"/>
                </a:cubicBezTo>
                <a:lnTo>
                  <a:pt x="37427" y="187137"/>
                </a:lnTo>
                <a:cubicBezTo>
                  <a:pt x="16771" y="187137"/>
                  <a:pt x="0" y="170367"/>
                  <a:pt x="0" y="149710"/>
                </a:cubicBezTo>
                <a:lnTo>
                  <a:pt x="0" y="37427"/>
                </a:lnTo>
                <a:cubicBezTo>
                  <a:pt x="0" y="16771"/>
                  <a:pt x="16771" y="0"/>
                  <a:pt x="37427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75" name="Text 73"/>
          <p:cNvSpPr/>
          <p:nvPr/>
        </p:nvSpPr>
        <p:spPr>
          <a:xfrm>
            <a:off x="7541539" y="3711072"/>
            <a:ext cx="617553" cy="187137"/>
          </a:xfrm>
          <a:prstGeom prst="rect">
            <a:avLst/>
          </a:prstGeom>
          <a:noFill/>
          <a:ln/>
        </p:spPr>
        <p:txBody>
          <a:bodyPr wrap="square" lIns="74855" tIns="18714" rIns="74855" bIns="18714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Numeric</a:t>
            </a:r>
            <a:endParaRPr lang="en-US" sz="1600" dirty="0"/>
          </a:p>
        </p:txBody>
      </p:sp>
      <p:sp>
        <p:nvSpPr>
          <p:cNvPr id="76" name="Text 74"/>
          <p:cNvSpPr/>
          <p:nvPr/>
        </p:nvSpPr>
        <p:spPr>
          <a:xfrm>
            <a:off x="8181575" y="3729754"/>
            <a:ext cx="196494" cy="14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HP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9581369" y="3406813"/>
            <a:ext cx="2031480" cy="571809"/>
          </a:xfrm>
          <a:custGeom>
            <a:avLst/>
            <a:gdLst/>
            <a:ahLst/>
            <a:cxnLst/>
            <a:rect l="l" t="t" r="r" b="b"/>
            <a:pathLst>
              <a:path w="2031480" h="571809">
                <a:moveTo>
                  <a:pt x="74855" y="0"/>
                </a:moveTo>
                <a:lnTo>
                  <a:pt x="1956625" y="0"/>
                </a:lnTo>
                <a:cubicBezTo>
                  <a:pt x="1997966" y="0"/>
                  <a:pt x="2031480" y="33514"/>
                  <a:pt x="2031480" y="74855"/>
                </a:cubicBezTo>
                <a:lnTo>
                  <a:pt x="2031480" y="496953"/>
                </a:lnTo>
                <a:cubicBezTo>
                  <a:pt x="2031480" y="538295"/>
                  <a:pt x="1997966" y="571809"/>
                  <a:pt x="1956625" y="571809"/>
                </a:cubicBezTo>
                <a:lnTo>
                  <a:pt x="74855" y="571809"/>
                </a:lnTo>
                <a:cubicBezTo>
                  <a:pt x="33514" y="571809"/>
                  <a:pt x="0" y="538295"/>
                  <a:pt x="0" y="496953"/>
                </a:cubicBezTo>
                <a:lnTo>
                  <a:pt x="0" y="74855"/>
                </a:lnTo>
                <a:cubicBezTo>
                  <a:pt x="0" y="33542"/>
                  <a:pt x="33542" y="0"/>
                  <a:pt x="74855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8" name="Text 76"/>
          <p:cNvSpPr/>
          <p:nvPr/>
        </p:nvSpPr>
        <p:spPr>
          <a:xfrm>
            <a:off x="9661293" y="3486736"/>
            <a:ext cx="1936872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catalog_value</a:t>
            </a:r>
            <a:endParaRPr lang="en-US" sz="1600" dirty="0"/>
          </a:p>
        </p:txBody>
      </p:sp>
      <p:sp>
        <p:nvSpPr>
          <p:cNvPr id="79" name="Shape 77"/>
          <p:cNvSpPr/>
          <p:nvPr/>
        </p:nvSpPr>
        <p:spPr>
          <a:xfrm>
            <a:off x="9661293" y="3711072"/>
            <a:ext cx="561412" cy="187137"/>
          </a:xfrm>
          <a:custGeom>
            <a:avLst/>
            <a:gdLst/>
            <a:ahLst/>
            <a:cxnLst/>
            <a:rect l="l" t="t" r="r" b="b"/>
            <a:pathLst>
              <a:path w="561412" h="187137">
                <a:moveTo>
                  <a:pt x="37427" y="0"/>
                </a:moveTo>
                <a:lnTo>
                  <a:pt x="523985" y="0"/>
                </a:lnTo>
                <a:cubicBezTo>
                  <a:pt x="544641" y="0"/>
                  <a:pt x="561412" y="16771"/>
                  <a:pt x="561412" y="37427"/>
                </a:cubicBezTo>
                <a:lnTo>
                  <a:pt x="561412" y="149710"/>
                </a:lnTo>
                <a:cubicBezTo>
                  <a:pt x="561412" y="170367"/>
                  <a:pt x="544641" y="187137"/>
                  <a:pt x="523985" y="187137"/>
                </a:cubicBezTo>
                <a:lnTo>
                  <a:pt x="37427" y="187137"/>
                </a:lnTo>
                <a:cubicBezTo>
                  <a:pt x="16771" y="187137"/>
                  <a:pt x="0" y="170367"/>
                  <a:pt x="0" y="149710"/>
                </a:cubicBezTo>
                <a:lnTo>
                  <a:pt x="0" y="37427"/>
                </a:lnTo>
                <a:cubicBezTo>
                  <a:pt x="0" y="16771"/>
                  <a:pt x="16771" y="0"/>
                  <a:pt x="37427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0" name="Text 78"/>
          <p:cNvSpPr/>
          <p:nvPr/>
        </p:nvSpPr>
        <p:spPr>
          <a:xfrm>
            <a:off x="9661293" y="3711072"/>
            <a:ext cx="617553" cy="187137"/>
          </a:xfrm>
          <a:prstGeom prst="rect">
            <a:avLst/>
          </a:prstGeom>
          <a:noFill/>
          <a:ln/>
        </p:spPr>
        <p:txBody>
          <a:bodyPr wrap="square" lIns="74855" tIns="18714" rIns="74855" bIns="18714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Numeric</a:t>
            </a:r>
            <a:endParaRPr lang="en-US" sz="1600" dirty="0"/>
          </a:p>
        </p:txBody>
      </p:sp>
      <p:sp>
        <p:nvSpPr>
          <p:cNvPr id="81" name="Text 79"/>
          <p:cNvSpPr/>
          <p:nvPr/>
        </p:nvSpPr>
        <p:spPr>
          <a:xfrm>
            <a:off x="10301328" y="3729754"/>
            <a:ext cx="261992" cy="14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EUR</a:t>
            </a:r>
            <a:endParaRPr lang="en-US" sz="1600" dirty="0"/>
          </a:p>
        </p:txBody>
      </p:sp>
      <p:sp>
        <p:nvSpPr>
          <p:cNvPr id="82" name="Shape 80"/>
          <p:cNvSpPr/>
          <p:nvPr/>
        </p:nvSpPr>
        <p:spPr>
          <a:xfrm>
            <a:off x="5341862" y="4063091"/>
            <a:ext cx="6270142" cy="646664"/>
          </a:xfrm>
          <a:custGeom>
            <a:avLst/>
            <a:gdLst/>
            <a:ahLst/>
            <a:cxnLst/>
            <a:rect l="l" t="t" r="r" b="b"/>
            <a:pathLst>
              <a:path w="6270142" h="646664">
                <a:moveTo>
                  <a:pt x="74858" y="0"/>
                </a:moveTo>
                <a:lnTo>
                  <a:pt x="6195284" y="0"/>
                </a:lnTo>
                <a:cubicBezTo>
                  <a:pt x="6236627" y="0"/>
                  <a:pt x="6270142" y="33515"/>
                  <a:pt x="6270142" y="74858"/>
                </a:cubicBezTo>
                <a:lnTo>
                  <a:pt x="6270142" y="571806"/>
                </a:lnTo>
                <a:cubicBezTo>
                  <a:pt x="6270142" y="613149"/>
                  <a:pt x="6236627" y="646664"/>
                  <a:pt x="6195284" y="646664"/>
                </a:cubicBezTo>
                <a:lnTo>
                  <a:pt x="74858" y="646664"/>
                </a:lnTo>
                <a:cubicBezTo>
                  <a:pt x="33515" y="646664"/>
                  <a:pt x="0" y="613149"/>
                  <a:pt x="0" y="571806"/>
                </a:cubicBezTo>
                <a:lnTo>
                  <a:pt x="0" y="74858"/>
                </a:lnTo>
                <a:cubicBezTo>
                  <a:pt x="0" y="33543"/>
                  <a:pt x="33543" y="0"/>
                  <a:pt x="74858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3" name="Text 81"/>
          <p:cNvSpPr/>
          <p:nvPr/>
        </p:nvSpPr>
        <p:spPr>
          <a:xfrm>
            <a:off x="5459311" y="4180542"/>
            <a:ext cx="6100678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claim_time</a:t>
            </a:r>
            <a:endParaRPr lang="en-US" sz="1600" dirty="0"/>
          </a:p>
        </p:txBody>
      </p:sp>
      <p:sp>
        <p:nvSpPr>
          <p:cNvPr id="84" name="Shape 82"/>
          <p:cNvSpPr/>
          <p:nvPr/>
        </p:nvSpPr>
        <p:spPr>
          <a:xfrm>
            <a:off x="5459311" y="4404878"/>
            <a:ext cx="692408" cy="187137"/>
          </a:xfrm>
          <a:custGeom>
            <a:avLst/>
            <a:gdLst/>
            <a:ahLst/>
            <a:cxnLst/>
            <a:rect l="l" t="t" r="r" b="b"/>
            <a:pathLst>
              <a:path w="692408" h="187137">
                <a:moveTo>
                  <a:pt x="37427" y="0"/>
                </a:moveTo>
                <a:lnTo>
                  <a:pt x="654981" y="0"/>
                </a:lnTo>
                <a:cubicBezTo>
                  <a:pt x="675638" y="0"/>
                  <a:pt x="692408" y="16771"/>
                  <a:pt x="692408" y="37427"/>
                </a:cubicBezTo>
                <a:lnTo>
                  <a:pt x="692408" y="149710"/>
                </a:lnTo>
                <a:cubicBezTo>
                  <a:pt x="692408" y="170367"/>
                  <a:pt x="675638" y="187137"/>
                  <a:pt x="654981" y="187137"/>
                </a:cubicBezTo>
                <a:lnTo>
                  <a:pt x="37427" y="187137"/>
                </a:lnTo>
                <a:cubicBezTo>
                  <a:pt x="16771" y="187137"/>
                  <a:pt x="0" y="170367"/>
                  <a:pt x="0" y="149710"/>
                </a:cubicBezTo>
                <a:lnTo>
                  <a:pt x="0" y="37427"/>
                </a:lnTo>
                <a:cubicBezTo>
                  <a:pt x="0" y="16771"/>
                  <a:pt x="16771" y="0"/>
                  <a:pt x="37427" y="0"/>
                </a:cubicBezTo>
                <a:close/>
              </a:path>
            </a:pathLst>
          </a:custGeom>
          <a:solidFill>
            <a:srgbClr val="8D99AE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5" name="Text 83"/>
          <p:cNvSpPr/>
          <p:nvPr/>
        </p:nvSpPr>
        <p:spPr>
          <a:xfrm>
            <a:off x="5459311" y="4404878"/>
            <a:ext cx="748550" cy="187137"/>
          </a:xfrm>
          <a:prstGeom prst="rect">
            <a:avLst/>
          </a:prstGeom>
          <a:noFill/>
          <a:ln/>
        </p:spPr>
        <p:txBody>
          <a:bodyPr wrap="square" lIns="74855" tIns="18714" rIns="74855" bIns="18714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Categorical</a:t>
            </a:r>
            <a:endParaRPr lang="en-US" sz="1600" dirty="0"/>
          </a:p>
        </p:txBody>
      </p:sp>
      <p:sp>
        <p:nvSpPr>
          <p:cNvPr id="86" name="Text 84"/>
          <p:cNvSpPr/>
          <p:nvPr/>
        </p:nvSpPr>
        <p:spPr>
          <a:xfrm>
            <a:off x="6266016" y="4423560"/>
            <a:ext cx="1993013" cy="14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84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Day/Night (engineered from timestamp)</a:t>
            </a:r>
            <a:endParaRPr lang="en-US" sz="1600" dirty="0"/>
          </a:p>
        </p:txBody>
      </p:sp>
      <p:sp>
        <p:nvSpPr>
          <p:cNvPr id="87" name="Shape 85"/>
          <p:cNvSpPr/>
          <p:nvPr/>
        </p:nvSpPr>
        <p:spPr>
          <a:xfrm>
            <a:off x="5341862" y="4831949"/>
            <a:ext cx="6270142" cy="422099"/>
          </a:xfrm>
          <a:custGeom>
            <a:avLst/>
            <a:gdLst/>
            <a:ahLst/>
            <a:cxnLst/>
            <a:rect l="l" t="t" r="r" b="b"/>
            <a:pathLst>
              <a:path w="6270142" h="422099">
                <a:moveTo>
                  <a:pt x="74855" y="0"/>
                </a:moveTo>
                <a:lnTo>
                  <a:pt x="6195287" y="0"/>
                </a:lnTo>
                <a:cubicBezTo>
                  <a:pt x="6236628" y="0"/>
                  <a:pt x="6270142" y="33514"/>
                  <a:pt x="6270142" y="74855"/>
                </a:cubicBezTo>
                <a:lnTo>
                  <a:pt x="6270142" y="347244"/>
                </a:lnTo>
                <a:cubicBezTo>
                  <a:pt x="6270142" y="388585"/>
                  <a:pt x="6236628" y="422099"/>
                  <a:pt x="6195287" y="422099"/>
                </a:cubicBezTo>
                <a:lnTo>
                  <a:pt x="74855" y="422099"/>
                </a:lnTo>
                <a:cubicBezTo>
                  <a:pt x="33541" y="422099"/>
                  <a:pt x="0" y="388557"/>
                  <a:pt x="0" y="347244"/>
                </a:cubicBezTo>
                <a:lnTo>
                  <a:pt x="0" y="74855"/>
                </a:lnTo>
                <a:cubicBezTo>
                  <a:pt x="0" y="33541"/>
                  <a:pt x="33541" y="0"/>
                  <a:pt x="74855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8" name="Shape 86"/>
          <p:cNvSpPr/>
          <p:nvPr/>
        </p:nvSpPr>
        <p:spPr>
          <a:xfrm>
            <a:off x="5478025" y="4967913"/>
            <a:ext cx="149710" cy="149710"/>
          </a:xfrm>
          <a:custGeom>
            <a:avLst/>
            <a:gdLst/>
            <a:ahLst/>
            <a:cxnLst/>
            <a:rect l="l" t="t" r="r" b="b"/>
            <a:pathLst>
              <a:path w="149710" h="149710">
                <a:moveTo>
                  <a:pt x="74855" y="149710"/>
                </a:moveTo>
                <a:cubicBezTo>
                  <a:pt x="116169" y="149710"/>
                  <a:pt x="149710" y="116169"/>
                  <a:pt x="149710" y="74855"/>
                </a:cubicBezTo>
                <a:cubicBezTo>
                  <a:pt x="149710" y="33541"/>
                  <a:pt x="116169" y="0"/>
                  <a:pt x="74855" y="0"/>
                </a:cubicBezTo>
                <a:cubicBezTo>
                  <a:pt x="33541" y="0"/>
                  <a:pt x="0" y="33541"/>
                  <a:pt x="0" y="74855"/>
                </a:cubicBezTo>
                <a:cubicBezTo>
                  <a:pt x="0" y="116169"/>
                  <a:pt x="33541" y="149710"/>
                  <a:pt x="74855" y="149710"/>
                </a:cubicBezTo>
                <a:close/>
                <a:moveTo>
                  <a:pt x="65498" y="46784"/>
                </a:moveTo>
                <a:cubicBezTo>
                  <a:pt x="65498" y="41620"/>
                  <a:pt x="69691" y="37427"/>
                  <a:pt x="74855" y="37427"/>
                </a:cubicBezTo>
                <a:cubicBezTo>
                  <a:pt x="80019" y="37427"/>
                  <a:pt x="84212" y="41620"/>
                  <a:pt x="84212" y="46784"/>
                </a:cubicBezTo>
                <a:cubicBezTo>
                  <a:pt x="84212" y="51949"/>
                  <a:pt x="80019" y="56141"/>
                  <a:pt x="74855" y="56141"/>
                </a:cubicBezTo>
                <a:cubicBezTo>
                  <a:pt x="69691" y="56141"/>
                  <a:pt x="65498" y="51949"/>
                  <a:pt x="65498" y="46784"/>
                </a:cubicBezTo>
                <a:close/>
                <a:moveTo>
                  <a:pt x="63159" y="65498"/>
                </a:moveTo>
                <a:lnTo>
                  <a:pt x="77194" y="65498"/>
                </a:lnTo>
                <a:cubicBezTo>
                  <a:pt x="81083" y="65498"/>
                  <a:pt x="84212" y="68627"/>
                  <a:pt x="84212" y="72516"/>
                </a:cubicBezTo>
                <a:lnTo>
                  <a:pt x="84212" y="98247"/>
                </a:lnTo>
                <a:lnTo>
                  <a:pt x="86551" y="98247"/>
                </a:lnTo>
                <a:cubicBezTo>
                  <a:pt x="90440" y="98247"/>
                  <a:pt x="93569" y="101376"/>
                  <a:pt x="93569" y="105265"/>
                </a:cubicBezTo>
                <a:cubicBezTo>
                  <a:pt x="93569" y="109154"/>
                  <a:pt x="90440" y="112282"/>
                  <a:pt x="86551" y="112282"/>
                </a:cubicBezTo>
                <a:lnTo>
                  <a:pt x="63159" y="112282"/>
                </a:lnTo>
                <a:cubicBezTo>
                  <a:pt x="59270" y="112282"/>
                  <a:pt x="56141" y="109154"/>
                  <a:pt x="56141" y="105265"/>
                </a:cubicBezTo>
                <a:cubicBezTo>
                  <a:pt x="56141" y="101376"/>
                  <a:pt x="59270" y="98247"/>
                  <a:pt x="63159" y="98247"/>
                </a:cubicBezTo>
                <a:lnTo>
                  <a:pt x="70177" y="98247"/>
                </a:lnTo>
                <a:lnTo>
                  <a:pt x="70177" y="79533"/>
                </a:lnTo>
                <a:lnTo>
                  <a:pt x="63159" y="79533"/>
                </a:lnTo>
                <a:cubicBezTo>
                  <a:pt x="59270" y="79533"/>
                  <a:pt x="56141" y="76405"/>
                  <a:pt x="56141" y="72516"/>
                </a:cubicBezTo>
                <a:cubicBezTo>
                  <a:pt x="56141" y="68627"/>
                  <a:pt x="59270" y="65498"/>
                  <a:pt x="63159" y="65498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9" name="Text 87"/>
          <p:cNvSpPr/>
          <p:nvPr/>
        </p:nvSpPr>
        <p:spPr>
          <a:xfrm>
            <a:off x="5721173" y="4949395"/>
            <a:ext cx="5707690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Feature Engineering:</a:t>
            </a:r>
            <a:r>
              <a:rPr lang="en-US" sz="103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Time-to-period conversion creates Day/Night categories from raw timestamps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1910" y="321910"/>
            <a:ext cx="1707444" cy="294569"/>
          </a:xfrm>
          <a:custGeom>
            <a:avLst/>
            <a:gdLst/>
            <a:ahLst/>
            <a:cxnLst/>
            <a:rect l="l" t="t" r="r" b="b"/>
            <a:pathLst>
              <a:path w="1707444" h="294569">
                <a:moveTo>
                  <a:pt x="63500" y="0"/>
                </a:moveTo>
                <a:lnTo>
                  <a:pt x="1643944" y="0"/>
                </a:lnTo>
                <a:cubicBezTo>
                  <a:pt x="1679014" y="0"/>
                  <a:pt x="1707444" y="28430"/>
                  <a:pt x="1707444" y="63500"/>
                </a:cubicBezTo>
                <a:lnTo>
                  <a:pt x="1707444" y="231069"/>
                </a:lnTo>
                <a:cubicBezTo>
                  <a:pt x="1707444" y="266139"/>
                  <a:pt x="1679014" y="294569"/>
                  <a:pt x="1643944" y="294569"/>
                </a:cubicBezTo>
                <a:lnTo>
                  <a:pt x="63500" y="294569"/>
                </a:lnTo>
                <a:cubicBezTo>
                  <a:pt x="28454" y="294569"/>
                  <a:pt x="0" y="266116"/>
                  <a:pt x="0" y="231069"/>
                </a:cubicBezTo>
                <a:lnTo>
                  <a:pt x="0" y="63500"/>
                </a:lnTo>
                <a:cubicBezTo>
                  <a:pt x="0" y="28454"/>
                  <a:pt x="28454" y="0"/>
                  <a:pt x="63500" y="0"/>
                </a:cubicBezTo>
                <a:close/>
              </a:path>
            </a:pathLst>
          </a:custGeom>
          <a:solidFill>
            <a:srgbClr val="E07A5F">
              <a:alpha val="14902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453237" y="389709"/>
            <a:ext cx="15001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kern="0" spc="44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 • Dataset &amp; Features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715751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Feature Engineering &amp; Preprocessing Pipeline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21910" y="874501"/>
            <a:ext cx="5692069" cy="4026327"/>
          </a:xfrm>
          <a:custGeom>
            <a:avLst/>
            <a:gdLst/>
            <a:ahLst/>
            <a:cxnLst/>
            <a:rect l="l" t="t" r="r" b="b"/>
            <a:pathLst>
              <a:path w="5692069" h="4088694">
                <a:moveTo>
                  <a:pt x="95267" y="0"/>
                </a:moveTo>
                <a:lnTo>
                  <a:pt x="5596803" y="0"/>
                </a:lnTo>
                <a:cubicBezTo>
                  <a:pt x="5649417" y="0"/>
                  <a:pt x="5692069" y="42652"/>
                  <a:pt x="5692069" y="95267"/>
                </a:cubicBezTo>
                <a:lnTo>
                  <a:pt x="5692069" y="3993428"/>
                </a:lnTo>
                <a:cubicBezTo>
                  <a:pt x="5692069" y="4046042"/>
                  <a:pt x="5649417" y="4088694"/>
                  <a:pt x="5596803" y="4088694"/>
                </a:cubicBezTo>
                <a:lnTo>
                  <a:pt x="95267" y="4088694"/>
                </a:lnTo>
                <a:cubicBezTo>
                  <a:pt x="42652" y="4088694"/>
                  <a:pt x="0" y="4046042"/>
                  <a:pt x="0" y="3993428"/>
                </a:cubicBezTo>
                <a:lnTo>
                  <a:pt x="0" y="95267"/>
                </a:lnTo>
                <a:cubicBezTo>
                  <a:pt x="0" y="42652"/>
                  <a:pt x="42652" y="0"/>
                  <a:pt x="95267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489479" y="1268623"/>
            <a:ext cx="373944" cy="373944"/>
          </a:xfrm>
          <a:custGeom>
            <a:avLst/>
            <a:gdLst/>
            <a:ahLst/>
            <a:cxnLst/>
            <a:rect l="l" t="t" r="r" b="b"/>
            <a:pathLst>
              <a:path w="373944" h="373944">
                <a:moveTo>
                  <a:pt x="95251" y="0"/>
                </a:moveTo>
                <a:lnTo>
                  <a:pt x="278693" y="0"/>
                </a:lnTo>
                <a:cubicBezTo>
                  <a:pt x="331299" y="0"/>
                  <a:pt x="373944" y="42645"/>
                  <a:pt x="373944" y="95251"/>
                </a:cubicBezTo>
                <a:lnTo>
                  <a:pt x="373944" y="278693"/>
                </a:lnTo>
                <a:cubicBezTo>
                  <a:pt x="373944" y="331299"/>
                  <a:pt x="331299" y="373944"/>
                  <a:pt x="278693" y="373944"/>
                </a:cubicBezTo>
                <a:lnTo>
                  <a:pt x="95251" y="373944"/>
                </a:lnTo>
                <a:cubicBezTo>
                  <a:pt x="42645" y="373944"/>
                  <a:pt x="0" y="331299"/>
                  <a:pt x="0" y="278693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" name="Shape 5"/>
          <p:cNvSpPr/>
          <p:nvPr/>
        </p:nvSpPr>
        <p:spPr>
          <a:xfrm>
            <a:off x="586217" y="1375280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111869" y="372"/>
                </a:moveTo>
                <a:cubicBezTo>
                  <a:pt x="106598" y="-1147"/>
                  <a:pt x="101110" y="1922"/>
                  <a:pt x="99591" y="7193"/>
                </a:cubicBezTo>
                <a:lnTo>
                  <a:pt x="59903" y="146100"/>
                </a:lnTo>
                <a:cubicBezTo>
                  <a:pt x="58384" y="151371"/>
                  <a:pt x="61454" y="156859"/>
                  <a:pt x="66725" y="158378"/>
                </a:cubicBezTo>
                <a:cubicBezTo>
                  <a:pt x="71996" y="159897"/>
                  <a:pt x="77484" y="156828"/>
                  <a:pt x="79003" y="151557"/>
                </a:cubicBezTo>
                <a:lnTo>
                  <a:pt x="118690" y="12650"/>
                </a:lnTo>
                <a:cubicBezTo>
                  <a:pt x="120210" y="7379"/>
                  <a:pt x="117140" y="1891"/>
                  <a:pt x="111869" y="372"/>
                </a:cubicBezTo>
                <a:close/>
                <a:moveTo>
                  <a:pt x="131899" y="42571"/>
                </a:moveTo>
                <a:cubicBezTo>
                  <a:pt x="128023" y="46447"/>
                  <a:pt x="128023" y="52741"/>
                  <a:pt x="131899" y="56617"/>
                </a:cubicBezTo>
                <a:lnTo>
                  <a:pt x="154657" y="79375"/>
                </a:lnTo>
                <a:lnTo>
                  <a:pt x="131899" y="102133"/>
                </a:lnTo>
                <a:cubicBezTo>
                  <a:pt x="128023" y="106009"/>
                  <a:pt x="128023" y="112303"/>
                  <a:pt x="131899" y="116179"/>
                </a:cubicBezTo>
                <a:cubicBezTo>
                  <a:pt x="135775" y="120055"/>
                  <a:pt x="142069" y="120055"/>
                  <a:pt x="145945" y="116179"/>
                </a:cubicBezTo>
                <a:lnTo>
                  <a:pt x="175710" y="86413"/>
                </a:lnTo>
                <a:cubicBezTo>
                  <a:pt x="179586" y="82538"/>
                  <a:pt x="179586" y="76243"/>
                  <a:pt x="175710" y="72368"/>
                </a:cubicBezTo>
                <a:lnTo>
                  <a:pt x="145945" y="42602"/>
                </a:lnTo>
                <a:cubicBezTo>
                  <a:pt x="142069" y="38726"/>
                  <a:pt x="135775" y="38726"/>
                  <a:pt x="131899" y="42602"/>
                </a:cubicBezTo>
                <a:close/>
                <a:moveTo>
                  <a:pt x="46726" y="42571"/>
                </a:moveTo>
                <a:cubicBezTo>
                  <a:pt x="42850" y="38695"/>
                  <a:pt x="36556" y="38695"/>
                  <a:pt x="32680" y="42571"/>
                </a:cubicBezTo>
                <a:lnTo>
                  <a:pt x="2915" y="72337"/>
                </a:lnTo>
                <a:cubicBezTo>
                  <a:pt x="-961" y="76212"/>
                  <a:pt x="-961" y="82507"/>
                  <a:pt x="2915" y="86382"/>
                </a:cubicBezTo>
                <a:lnTo>
                  <a:pt x="32680" y="116148"/>
                </a:lnTo>
                <a:cubicBezTo>
                  <a:pt x="36556" y="120024"/>
                  <a:pt x="42850" y="120024"/>
                  <a:pt x="46726" y="116148"/>
                </a:cubicBezTo>
                <a:cubicBezTo>
                  <a:pt x="50602" y="112272"/>
                  <a:pt x="50602" y="105978"/>
                  <a:pt x="46726" y="102102"/>
                </a:cubicBezTo>
                <a:lnTo>
                  <a:pt x="23968" y="79375"/>
                </a:lnTo>
                <a:lnTo>
                  <a:pt x="46695" y="56617"/>
                </a:lnTo>
                <a:cubicBezTo>
                  <a:pt x="50571" y="52741"/>
                  <a:pt x="50571" y="46447"/>
                  <a:pt x="46695" y="4257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" name="Text 6"/>
          <p:cNvSpPr/>
          <p:nvPr/>
        </p:nvSpPr>
        <p:spPr>
          <a:xfrm>
            <a:off x="961182" y="1343589"/>
            <a:ext cx="23653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Time-Based Feature Engineering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85069" y="1772020"/>
            <a:ext cx="5429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Raw claim timestamps are transformed into categorical Day/Night features to capture temporal patterns in claim severity.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89479" y="2316207"/>
            <a:ext cx="5358694" cy="1961444"/>
          </a:xfrm>
          <a:custGeom>
            <a:avLst/>
            <a:gdLst/>
            <a:ahLst/>
            <a:cxnLst/>
            <a:rect l="l" t="t" r="r" b="b"/>
            <a:pathLst>
              <a:path w="5358694" h="1961444">
                <a:moveTo>
                  <a:pt x="63492" y="0"/>
                </a:moveTo>
                <a:lnTo>
                  <a:pt x="5295202" y="0"/>
                </a:lnTo>
                <a:cubicBezTo>
                  <a:pt x="5330268" y="0"/>
                  <a:pt x="5358694" y="28426"/>
                  <a:pt x="5358694" y="63492"/>
                </a:cubicBezTo>
                <a:lnTo>
                  <a:pt x="5358694" y="1897952"/>
                </a:lnTo>
                <a:cubicBezTo>
                  <a:pt x="5358694" y="1933018"/>
                  <a:pt x="5330268" y="1961444"/>
                  <a:pt x="5295202" y="1961444"/>
                </a:cubicBezTo>
                <a:lnTo>
                  <a:pt x="63492" y="1961444"/>
                </a:lnTo>
                <a:cubicBezTo>
                  <a:pt x="28426" y="1961444"/>
                  <a:pt x="0" y="1933018"/>
                  <a:pt x="0" y="1897952"/>
                </a:cubicBezTo>
                <a:lnTo>
                  <a:pt x="0" y="63492"/>
                </a:lnTo>
                <a:cubicBezTo>
                  <a:pt x="0" y="28450"/>
                  <a:pt x="28450" y="0"/>
                  <a:pt x="63492" y="0"/>
                </a:cubicBezTo>
                <a:close/>
              </a:path>
            </a:pathLst>
          </a:custGeom>
          <a:solidFill>
            <a:srgbClr val="1A1D21">
              <a:alpha val="80000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1" name="Text 9"/>
          <p:cNvSpPr/>
          <p:nvPr/>
        </p:nvSpPr>
        <p:spPr>
          <a:xfrm>
            <a:off x="620806" y="2447533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Python Function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20806" y="2701366"/>
            <a:ext cx="5151438" cy="144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875" dirty="0">
                <a:solidFill>
                  <a:srgbClr val="8D99A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# Convert raw claim time to Day/Night categories</a:t>
            </a: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def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time_to_day_night(time_str):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    </a:t>
            </a:r>
            <a:r>
              <a:rPr lang="en-US" sz="875" dirty="0">
                <a:solidFill>
                  <a:srgbClr val="8D99A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"""    Night: 20:00 - 06:00    Day: 06:00 - 20:00    """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    hour = </a:t>
            </a: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(time_str.split(</a:t>
            </a: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':'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)[</a:t>
            </a: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])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    </a:t>
            </a: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return'Night'if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 hour &gt;= </a:t>
            </a: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20or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 hour &lt; </a:t>
            </a: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6else'Day'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88629" y="4312092"/>
            <a:ext cx="2628194" cy="545898"/>
          </a:xfrm>
          <a:custGeom>
            <a:avLst/>
            <a:gdLst/>
            <a:ahLst/>
            <a:cxnLst/>
            <a:rect l="l" t="t" r="r" b="b"/>
            <a:pathLst>
              <a:path w="2628194" h="612069">
                <a:moveTo>
                  <a:pt x="63502" y="0"/>
                </a:moveTo>
                <a:lnTo>
                  <a:pt x="2564692" y="0"/>
                </a:lnTo>
                <a:cubicBezTo>
                  <a:pt x="2599764" y="0"/>
                  <a:pt x="2628194" y="28431"/>
                  <a:pt x="2628194" y="63502"/>
                </a:cubicBezTo>
                <a:lnTo>
                  <a:pt x="2628194" y="548567"/>
                </a:lnTo>
                <a:cubicBezTo>
                  <a:pt x="2628194" y="583639"/>
                  <a:pt x="2599764" y="612069"/>
                  <a:pt x="2564692" y="612069"/>
                </a:cubicBezTo>
                <a:lnTo>
                  <a:pt x="63502" y="612069"/>
                </a:lnTo>
                <a:cubicBezTo>
                  <a:pt x="28431" y="612069"/>
                  <a:pt x="0" y="583639"/>
                  <a:pt x="0" y="548567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4" name="Text 12"/>
          <p:cNvSpPr/>
          <p:nvPr/>
        </p:nvSpPr>
        <p:spPr>
          <a:xfrm>
            <a:off x="540636" y="4411725"/>
            <a:ext cx="25241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10h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60480" y="4665558"/>
            <a:ext cx="2484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Day Period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218960" y="4311662"/>
            <a:ext cx="2628194" cy="544328"/>
          </a:xfrm>
          <a:custGeom>
            <a:avLst/>
            <a:gdLst/>
            <a:ahLst/>
            <a:cxnLst/>
            <a:rect l="l" t="t" r="r" b="b"/>
            <a:pathLst>
              <a:path w="2628194" h="612069">
                <a:moveTo>
                  <a:pt x="63502" y="0"/>
                </a:moveTo>
                <a:lnTo>
                  <a:pt x="2564692" y="0"/>
                </a:lnTo>
                <a:cubicBezTo>
                  <a:pt x="2599764" y="0"/>
                  <a:pt x="2628194" y="28431"/>
                  <a:pt x="2628194" y="63502"/>
                </a:cubicBezTo>
                <a:lnTo>
                  <a:pt x="2628194" y="548567"/>
                </a:lnTo>
                <a:cubicBezTo>
                  <a:pt x="2628194" y="583639"/>
                  <a:pt x="2599764" y="612069"/>
                  <a:pt x="2564692" y="612069"/>
                </a:cubicBezTo>
                <a:lnTo>
                  <a:pt x="63502" y="612069"/>
                </a:lnTo>
                <a:cubicBezTo>
                  <a:pt x="28431" y="612069"/>
                  <a:pt x="0" y="583639"/>
                  <a:pt x="0" y="548567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7" name="Text 15"/>
          <p:cNvSpPr/>
          <p:nvPr/>
        </p:nvSpPr>
        <p:spPr>
          <a:xfrm>
            <a:off x="3270967" y="4411295"/>
            <a:ext cx="25241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14h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290811" y="4665128"/>
            <a:ext cx="2484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Night Period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17500" y="4932717"/>
            <a:ext cx="5692069" cy="1874186"/>
          </a:xfrm>
          <a:custGeom>
            <a:avLst/>
            <a:gdLst/>
            <a:ahLst/>
            <a:cxnLst/>
            <a:rect l="l" t="t" r="r" b="b"/>
            <a:pathLst>
              <a:path w="5692069" h="1818569">
                <a:moveTo>
                  <a:pt x="95257" y="0"/>
                </a:moveTo>
                <a:lnTo>
                  <a:pt x="5596813" y="0"/>
                </a:lnTo>
                <a:cubicBezTo>
                  <a:pt x="5649422" y="0"/>
                  <a:pt x="5692069" y="42648"/>
                  <a:pt x="5692069" y="95257"/>
                </a:cubicBezTo>
                <a:lnTo>
                  <a:pt x="5692069" y="1723313"/>
                </a:lnTo>
                <a:cubicBezTo>
                  <a:pt x="5692069" y="1775922"/>
                  <a:pt x="5649422" y="1818569"/>
                  <a:pt x="5596813" y="1818569"/>
                </a:cubicBezTo>
                <a:lnTo>
                  <a:pt x="95257" y="1818569"/>
                </a:lnTo>
                <a:cubicBezTo>
                  <a:pt x="42648" y="1818569"/>
                  <a:pt x="0" y="1775922"/>
                  <a:pt x="0" y="1723313"/>
                </a:cubicBezTo>
                <a:lnTo>
                  <a:pt x="0" y="95257"/>
                </a:lnTo>
                <a:cubicBezTo>
                  <a:pt x="0" y="42648"/>
                  <a:pt x="42648" y="0"/>
                  <a:pt x="95257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 dirty="0"/>
          </a:p>
        </p:txBody>
      </p:sp>
      <p:sp>
        <p:nvSpPr>
          <p:cNvPr id="20" name="Shape 18"/>
          <p:cNvSpPr/>
          <p:nvPr/>
        </p:nvSpPr>
        <p:spPr>
          <a:xfrm>
            <a:off x="453236" y="5168304"/>
            <a:ext cx="310444" cy="310444"/>
          </a:xfrm>
          <a:custGeom>
            <a:avLst/>
            <a:gdLst/>
            <a:ahLst/>
            <a:cxnLst/>
            <a:rect l="l" t="t" r="r" b="b"/>
            <a:pathLst>
              <a:path w="310444" h="310444">
                <a:moveTo>
                  <a:pt x="95251" y="0"/>
                </a:moveTo>
                <a:lnTo>
                  <a:pt x="215194" y="0"/>
                </a:lnTo>
                <a:cubicBezTo>
                  <a:pt x="267799" y="0"/>
                  <a:pt x="310444" y="42645"/>
                  <a:pt x="310444" y="95251"/>
                </a:cubicBezTo>
                <a:lnTo>
                  <a:pt x="310444" y="215194"/>
                </a:lnTo>
                <a:cubicBezTo>
                  <a:pt x="310444" y="267799"/>
                  <a:pt x="267799" y="310444"/>
                  <a:pt x="215194" y="310444"/>
                </a:cubicBezTo>
                <a:lnTo>
                  <a:pt x="95251" y="310444"/>
                </a:lnTo>
                <a:cubicBezTo>
                  <a:pt x="42645" y="310444"/>
                  <a:pt x="0" y="267799"/>
                  <a:pt x="0" y="215194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1" name="Shape 19"/>
          <p:cNvSpPr/>
          <p:nvPr/>
        </p:nvSpPr>
        <p:spPr>
          <a:xfrm>
            <a:off x="552014" y="5251126"/>
            <a:ext cx="107156" cy="142875"/>
          </a:xfrm>
          <a:custGeom>
            <a:avLst/>
            <a:gdLst/>
            <a:ahLst/>
            <a:cxnLst/>
            <a:rect l="l" t="t" r="r" b="b"/>
            <a:pathLst>
              <a:path w="107156" h="142875">
                <a:moveTo>
                  <a:pt x="17859" y="0"/>
                </a:moveTo>
                <a:cubicBezTo>
                  <a:pt x="8009" y="0"/>
                  <a:pt x="0" y="8009"/>
                  <a:pt x="0" y="17859"/>
                </a:cubicBezTo>
                <a:lnTo>
                  <a:pt x="0" y="125016"/>
                </a:lnTo>
                <a:cubicBezTo>
                  <a:pt x="0" y="134866"/>
                  <a:pt x="8009" y="142875"/>
                  <a:pt x="17859" y="142875"/>
                </a:cubicBezTo>
                <a:lnTo>
                  <a:pt x="89297" y="142875"/>
                </a:lnTo>
                <a:cubicBezTo>
                  <a:pt x="99147" y="142875"/>
                  <a:pt x="107156" y="134866"/>
                  <a:pt x="107156" y="125016"/>
                </a:cubicBezTo>
                <a:lnTo>
                  <a:pt x="107156" y="17859"/>
                </a:lnTo>
                <a:cubicBezTo>
                  <a:pt x="107156" y="8009"/>
                  <a:pt x="99147" y="0"/>
                  <a:pt x="89297" y="0"/>
                </a:cubicBezTo>
                <a:lnTo>
                  <a:pt x="17859" y="0"/>
                </a:lnTo>
                <a:close/>
                <a:moveTo>
                  <a:pt x="26789" y="17859"/>
                </a:moveTo>
                <a:lnTo>
                  <a:pt x="80367" y="17859"/>
                </a:lnTo>
                <a:cubicBezTo>
                  <a:pt x="85306" y="17859"/>
                  <a:pt x="89297" y="21850"/>
                  <a:pt x="89297" y="26789"/>
                </a:cubicBezTo>
                <a:lnTo>
                  <a:pt x="89297" y="35719"/>
                </a:lnTo>
                <a:cubicBezTo>
                  <a:pt x="89297" y="40658"/>
                  <a:pt x="85306" y="44648"/>
                  <a:pt x="80367" y="44648"/>
                </a:cubicBezTo>
                <a:lnTo>
                  <a:pt x="26789" y="44648"/>
                </a:lnTo>
                <a:cubicBezTo>
                  <a:pt x="21850" y="44648"/>
                  <a:pt x="17859" y="40658"/>
                  <a:pt x="17859" y="35719"/>
                </a:cubicBezTo>
                <a:lnTo>
                  <a:pt x="17859" y="26789"/>
                </a:lnTo>
                <a:cubicBezTo>
                  <a:pt x="17859" y="21850"/>
                  <a:pt x="21850" y="17859"/>
                  <a:pt x="26789" y="17859"/>
                </a:cubicBezTo>
                <a:close/>
                <a:moveTo>
                  <a:pt x="31254" y="64740"/>
                </a:moveTo>
                <a:cubicBezTo>
                  <a:pt x="31254" y="68437"/>
                  <a:pt x="28253" y="71438"/>
                  <a:pt x="24557" y="71438"/>
                </a:cubicBezTo>
                <a:cubicBezTo>
                  <a:pt x="20860" y="71438"/>
                  <a:pt x="17859" y="68437"/>
                  <a:pt x="17859" y="64740"/>
                </a:cubicBezTo>
                <a:cubicBezTo>
                  <a:pt x="17859" y="61044"/>
                  <a:pt x="20860" y="58043"/>
                  <a:pt x="24557" y="58043"/>
                </a:cubicBezTo>
                <a:cubicBezTo>
                  <a:pt x="28253" y="58043"/>
                  <a:pt x="31254" y="61044"/>
                  <a:pt x="31254" y="64740"/>
                </a:cubicBezTo>
                <a:close/>
                <a:moveTo>
                  <a:pt x="53578" y="71438"/>
                </a:moveTo>
                <a:cubicBezTo>
                  <a:pt x="49882" y="71438"/>
                  <a:pt x="46881" y="68437"/>
                  <a:pt x="46881" y="64740"/>
                </a:cubicBezTo>
                <a:cubicBezTo>
                  <a:pt x="46881" y="61044"/>
                  <a:pt x="49882" y="58043"/>
                  <a:pt x="53578" y="58043"/>
                </a:cubicBezTo>
                <a:cubicBezTo>
                  <a:pt x="57274" y="58043"/>
                  <a:pt x="60275" y="61044"/>
                  <a:pt x="60275" y="64740"/>
                </a:cubicBezTo>
                <a:cubicBezTo>
                  <a:pt x="60275" y="68437"/>
                  <a:pt x="57274" y="71438"/>
                  <a:pt x="53578" y="71438"/>
                </a:cubicBezTo>
                <a:close/>
                <a:moveTo>
                  <a:pt x="89297" y="64740"/>
                </a:moveTo>
                <a:cubicBezTo>
                  <a:pt x="89297" y="68437"/>
                  <a:pt x="86296" y="71438"/>
                  <a:pt x="82600" y="71438"/>
                </a:cubicBezTo>
                <a:cubicBezTo>
                  <a:pt x="78903" y="71438"/>
                  <a:pt x="75902" y="68437"/>
                  <a:pt x="75902" y="64740"/>
                </a:cubicBezTo>
                <a:cubicBezTo>
                  <a:pt x="75902" y="61044"/>
                  <a:pt x="78903" y="58043"/>
                  <a:pt x="82600" y="58043"/>
                </a:cubicBezTo>
                <a:cubicBezTo>
                  <a:pt x="86296" y="58043"/>
                  <a:pt x="89297" y="61044"/>
                  <a:pt x="89297" y="64740"/>
                </a:cubicBezTo>
                <a:close/>
                <a:moveTo>
                  <a:pt x="24557" y="98227"/>
                </a:moveTo>
                <a:cubicBezTo>
                  <a:pt x="20860" y="98227"/>
                  <a:pt x="17859" y="95226"/>
                  <a:pt x="17859" y="91529"/>
                </a:cubicBezTo>
                <a:cubicBezTo>
                  <a:pt x="17859" y="87833"/>
                  <a:pt x="20860" y="84832"/>
                  <a:pt x="24557" y="84832"/>
                </a:cubicBezTo>
                <a:cubicBezTo>
                  <a:pt x="28253" y="84832"/>
                  <a:pt x="31254" y="87833"/>
                  <a:pt x="31254" y="91529"/>
                </a:cubicBezTo>
                <a:cubicBezTo>
                  <a:pt x="31254" y="95226"/>
                  <a:pt x="28253" y="98227"/>
                  <a:pt x="24557" y="98227"/>
                </a:cubicBezTo>
                <a:close/>
                <a:moveTo>
                  <a:pt x="60275" y="91529"/>
                </a:moveTo>
                <a:cubicBezTo>
                  <a:pt x="60275" y="95226"/>
                  <a:pt x="57274" y="98227"/>
                  <a:pt x="53578" y="98227"/>
                </a:cubicBezTo>
                <a:cubicBezTo>
                  <a:pt x="49882" y="98227"/>
                  <a:pt x="46881" y="95226"/>
                  <a:pt x="46881" y="91529"/>
                </a:cubicBezTo>
                <a:cubicBezTo>
                  <a:pt x="46881" y="87833"/>
                  <a:pt x="49882" y="84832"/>
                  <a:pt x="53578" y="84832"/>
                </a:cubicBezTo>
                <a:cubicBezTo>
                  <a:pt x="57274" y="84832"/>
                  <a:pt x="60275" y="87833"/>
                  <a:pt x="60275" y="91529"/>
                </a:cubicBezTo>
                <a:close/>
                <a:moveTo>
                  <a:pt x="82600" y="98227"/>
                </a:moveTo>
                <a:cubicBezTo>
                  <a:pt x="78903" y="98227"/>
                  <a:pt x="75902" y="95226"/>
                  <a:pt x="75902" y="91529"/>
                </a:cubicBezTo>
                <a:cubicBezTo>
                  <a:pt x="75902" y="87833"/>
                  <a:pt x="78903" y="84832"/>
                  <a:pt x="82600" y="84832"/>
                </a:cubicBezTo>
                <a:cubicBezTo>
                  <a:pt x="86296" y="84832"/>
                  <a:pt x="89297" y="87833"/>
                  <a:pt x="89297" y="91529"/>
                </a:cubicBezTo>
                <a:cubicBezTo>
                  <a:pt x="89297" y="95226"/>
                  <a:pt x="86296" y="98227"/>
                  <a:pt x="82600" y="98227"/>
                </a:cubicBezTo>
                <a:close/>
                <a:moveTo>
                  <a:pt x="17859" y="118318"/>
                </a:moveTo>
                <a:cubicBezTo>
                  <a:pt x="17859" y="114607"/>
                  <a:pt x="20845" y="111621"/>
                  <a:pt x="24557" y="111621"/>
                </a:cubicBezTo>
                <a:lnTo>
                  <a:pt x="55811" y="111621"/>
                </a:lnTo>
                <a:cubicBezTo>
                  <a:pt x="59522" y="111621"/>
                  <a:pt x="62508" y="114607"/>
                  <a:pt x="62508" y="118318"/>
                </a:cubicBezTo>
                <a:cubicBezTo>
                  <a:pt x="62508" y="122030"/>
                  <a:pt x="59522" y="125016"/>
                  <a:pt x="55811" y="125016"/>
                </a:cubicBezTo>
                <a:lnTo>
                  <a:pt x="24557" y="125016"/>
                </a:lnTo>
                <a:cubicBezTo>
                  <a:pt x="20845" y="125016"/>
                  <a:pt x="17859" y="122030"/>
                  <a:pt x="17859" y="118318"/>
                </a:cubicBezTo>
                <a:close/>
                <a:moveTo>
                  <a:pt x="82600" y="111621"/>
                </a:moveTo>
                <a:cubicBezTo>
                  <a:pt x="86311" y="111621"/>
                  <a:pt x="89297" y="114607"/>
                  <a:pt x="89297" y="118318"/>
                </a:cubicBezTo>
                <a:cubicBezTo>
                  <a:pt x="89297" y="122030"/>
                  <a:pt x="86311" y="125016"/>
                  <a:pt x="82600" y="125016"/>
                </a:cubicBezTo>
                <a:cubicBezTo>
                  <a:pt x="78888" y="125016"/>
                  <a:pt x="75902" y="122030"/>
                  <a:pt x="75902" y="118318"/>
                </a:cubicBezTo>
                <a:cubicBezTo>
                  <a:pt x="75902" y="114607"/>
                  <a:pt x="78888" y="111621"/>
                  <a:pt x="82600" y="111621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2" name="Text 20"/>
          <p:cNvSpPr/>
          <p:nvPr/>
        </p:nvSpPr>
        <p:spPr>
          <a:xfrm>
            <a:off x="861549" y="5211438"/>
            <a:ext cx="1127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Age Calculations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48827" y="5576618"/>
            <a:ext cx="5429250" cy="539750"/>
          </a:xfrm>
          <a:custGeom>
            <a:avLst/>
            <a:gdLst/>
            <a:ahLst/>
            <a:cxnLst/>
            <a:rect l="l" t="t" r="r" b="b"/>
            <a:pathLst>
              <a:path w="5429250" h="539750">
                <a:moveTo>
                  <a:pt x="63502" y="0"/>
                </a:moveTo>
                <a:lnTo>
                  <a:pt x="5365748" y="0"/>
                </a:lnTo>
                <a:cubicBezTo>
                  <a:pt x="5400819" y="0"/>
                  <a:pt x="5429250" y="28431"/>
                  <a:pt x="5429250" y="63502"/>
                </a:cubicBezTo>
                <a:lnTo>
                  <a:pt x="5429250" y="476248"/>
                </a:lnTo>
                <a:cubicBezTo>
                  <a:pt x="5429250" y="511319"/>
                  <a:pt x="5400819" y="539750"/>
                  <a:pt x="5365748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4" name="Shape 22"/>
          <p:cNvSpPr/>
          <p:nvPr/>
        </p:nvSpPr>
        <p:spPr>
          <a:xfrm>
            <a:off x="559924" y="5782911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33536" y="29121"/>
                </a:moveTo>
                <a:lnTo>
                  <a:pt x="27062" y="47625"/>
                </a:lnTo>
                <a:lnTo>
                  <a:pt x="99938" y="47625"/>
                </a:lnTo>
                <a:lnTo>
                  <a:pt x="93464" y="29121"/>
                </a:lnTo>
                <a:cubicBezTo>
                  <a:pt x="92348" y="25946"/>
                  <a:pt x="89346" y="23812"/>
                  <a:pt x="85973" y="23812"/>
                </a:cubicBezTo>
                <a:lnTo>
                  <a:pt x="41027" y="23812"/>
                </a:lnTo>
                <a:cubicBezTo>
                  <a:pt x="37654" y="23812"/>
                  <a:pt x="34652" y="25946"/>
                  <a:pt x="33536" y="29121"/>
                </a:cubicBezTo>
                <a:close/>
                <a:moveTo>
                  <a:pt x="9823" y="48816"/>
                </a:moveTo>
                <a:lnTo>
                  <a:pt x="18554" y="23887"/>
                </a:lnTo>
                <a:cubicBezTo>
                  <a:pt x="21903" y="14337"/>
                  <a:pt x="30907" y="7938"/>
                  <a:pt x="41027" y="7938"/>
                </a:cubicBezTo>
                <a:lnTo>
                  <a:pt x="85973" y="7938"/>
                </a:lnTo>
                <a:cubicBezTo>
                  <a:pt x="96093" y="7938"/>
                  <a:pt x="105097" y="14337"/>
                  <a:pt x="108446" y="23887"/>
                </a:cubicBezTo>
                <a:lnTo>
                  <a:pt x="117177" y="48816"/>
                </a:lnTo>
                <a:cubicBezTo>
                  <a:pt x="122932" y="51197"/>
                  <a:pt x="127000" y="56877"/>
                  <a:pt x="127000" y="63500"/>
                </a:cubicBezTo>
                <a:lnTo>
                  <a:pt x="127000" y="111125"/>
                </a:lnTo>
                <a:cubicBezTo>
                  <a:pt x="127000" y="115515"/>
                  <a:pt x="123453" y="119063"/>
                  <a:pt x="119063" y="119063"/>
                </a:cubicBezTo>
                <a:lnTo>
                  <a:pt x="111125" y="119063"/>
                </a:lnTo>
                <a:cubicBezTo>
                  <a:pt x="106735" y="119063"/>
                  <a:pt x="103188" y="115515"/>
                  <a:pt x="103188" y="111125"/>
                </a:cubicBezTo>
                <a:lnTo>
                  <a:pt x="103188" y="103188"/>
                </a:lnTo>
                <a:lnTo>
                  <a:pt x="23812" y="103188"/>
                </a:lnTo>
                <a:lnTo>
                  <a:pt x="23812" y="111125"/>
                </a:lnTo>
                <a:cubicBezTo>
                  <a:pt x="23812" y="115515"/>
                  <a:pt x="20265" y="119063"/>
                  <a:pt x="15875" y="119063"/>
                </a:cubicBezTo>
                <a:lnTo>
                  <a:pt x="7938" y="119063"/>
                </a:lnTo>
                <a:cubicBezTo>
                  <a:pt x="3547" y="119063"/>
                  <a:pt x="0" y="115515"/>
                  <a:pt x="0" y="111125"/>
                </a:cubicBezTo>
                <a:lnTo>
                  <a:pt x="0" y="63500"/>
                </a:lnTo>
                <a:cubicBezTo>
                  <a:pt x="0" y="56877"/>
                  <a:pt x="4068" y="51197"/>
                  <a:pt x="9823" y="48816"/>
                </a:cubicBezTo>
                <a:close/>
                <a:moveTo>
                  <a:pt x="31750" y="75406"/>
                </a:moveTo>
                <a:cubicBezTo>
                  <a:pt x="31750" y="71025"/>
                  <a:pt x="28193" y="67469"/>
                  <a:pt x="23812" y="67469"/>
                </a:cubicBezTo>
                <a:cubicBezTo>
                  <a:pt x="19432" y="67469"/>
                  <a:pt x="15875" y="71025"/>
                  <a:pt x="15875" y="75406"/>
                </a:cubicBezTo>
                <a:cubicBezTo>
                  <a:pt x="15875" y="79787"/>
                  <a:pt x="19432" y="83344"/>
                  <a:pt x="23812" y="83344"/>
                </a:cubicBezTo>
                <a:cubicBezTo>
                  <a:pt x="28193" y="83344"/>
                  <a:pt x="31750" y="79787"/>
                  <a:pt x="31750" y="75406"/>
                </a:cubicBezTo>
                <a:close/>
                <a:moveTo>
                  <a:pt x="103188" y="83344"/>
                </a:moveTo>
                <a:cubicBezTo>
                  <a:pt x="107568" y="83344"/>
                  <a:pt x="111125" y="79787"/>
                  <a:pt x="111125" y="75406"/>
                </a:cubicBezTo>
                <a:cubicBezTo>
                  <a:pt x="111125" y="71025"/>
                  <a:pt x="107568" y="67469"/>
                  <a:pt x="103188" y="67469"/>
                </a:cubicBezTo>
                <a:cubicBezTo>
                  <a:pt x="98807" y="67469"/>
                  <a:pt x="95250" y="71025"/>
                  <a:pt x="95250" y="75406"/>
                </a:cubicBezTo>
                <a:cubicBezTo>
                  <a:pt x="95250" y="79787"/>
                  <a:pt x="98807" y="83344"/>
                  <a:pt x="103188" y="83344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5" name="Text 23"/>
          <p:cNvSpPr/>
          <p:nvPr/>
        </p:nvSpPr>
        <p:spPr>
          <a:xfrm>
            <a:off x="798022" y="5671841"/>
            <a:ext cx="2397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Vehicle Age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98022" y="5862422"/>
            <a:ext cx="23891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Derived from policy year and vehicle registration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48827" y="6179647"/>
            <a:ext cx="5429250" cy="539750"/>
          </a:xfrm>
          <a:custGeom>
            <a:avLst/>
            <a:gdLst/>
            <a:ahLst/>
            <a:cxnLst/>
            <a:rect l="l" t="t" r="r" b="b"/>
            <a:pathLst>
              <a:path w="5429250" h="539750">
                <a:moveTo>
                  <a:pt x="63502" y="0"/>
                </a:moveTo>
                <a:lnTo>
                  <a:pt x="5365748" y="0"/>
                </a:lnTo>
                <a:cubicBezTo>
                  <a:pt x="5400819" y="0"/>
                  <a:pt x="5429250" y="28431"/>
                  <a:pt x="5429250" y="63502"/>
                </a:cubicBezTo>
                <a:lnTo>
                  <a:pt x="5429250" y="476248"/>
                </a:lnTo>
                <a:cubicBezTo>
                  <a:pt x="5429250" y="511319"/>
                  <a:pt x="5400819" y="539750"/>
                  <a:pt x="5365748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>
              <a:alpha val="5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8" name="Shape 26"/>
          <p:cNvSpPr/>
          <p:nvPr/>
        </p:nvSpPr>
        <p:spPr>
          <a:xfrm>
            <a:off x="551987" y="6385940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0" y="23812"/>
                </a:moveTo>
                <a:cubicBezTo>
                  <a:pt x="0" y="15056"/>
                  <a:pt x="7119" y="7938"/>
                  <a:pt x="15875" y="7938"/>
                </a:cubicBezTo>
                <a:lnTo>
                  <a:pt x="127000" y="7938"/>
                </a:lnTo>
                <a:cubicBezTo>
                  <a:pt x="135756" y="7938"/>
                  <a:pt x="142875" y="15056"/>
                  <a:pt x="142875" y="23812"/>
                </a:cubicBezTo>
                <a:lnTo>
                  <a:pt x="0" y="23812"/>
                </a:lnTo>
                <a:close/>
                <a:moveTo>
                  <a:pt x="0" y="35719"/>
                </a:moveTo>
                <a:lnTo>
                  <a:pt x="142875" y="35719"/>
                </a:lnTo>
                <a:lnTo>
                  <a:pt x="142875" y="103188"/>
                </a:lnTo>
                <a:cubicBezTo>
                  <a:pt x="142875" y="111944"/>
                  <a:pt x="135756" y="119063"/>
                  <a:pt x="127000" y="119063"/>
                </a:cubicBezTo>
                <a:lnTo>
                  <a:pt x="15875" y="119063"/>
                </a:lnTo>
                <a:cubicBezTo>
                  <a:pt x="7119" y="119063"/>
                  <a:pt x="0" y="111944"/>
                  <a:pt x="0" y="103188"/>
                </a:cubicBezTo>
                <a:lnTo>
                  <a:pt x="0" y="35719"/>
                </a:lnTo>
                <a:close/>
                <a:moveTo>
                  <a:pt x="61342" y="103188"/>
                </a:moveTo>
                <a:cubicBezTo>
                  <a:pt x="66353" y="103188"/>
                  <a:pt x="70098" y="98375"/>
                  <a:pt x="66898" y="94506"/>
                </a:cubicBezTo>
                <a:cubicBezTo>
                  <a:pt x="63252" y="90115"/>
                  <a:pt x="57745" y="87313"/>
                  <a:pt x="51594" y="87313"/>
                </a:cubicBezTo>
                <a:lnTo>
                  <a:pt x="35719" y="87313"/>
                </a:lnTo>
                <a:cubicBezTo>
                  <a:pt x="29567" y="87313"/>
                  <a:pt x="24061" y="90115"/>
                  <a:pt x="20414" y="94506"/>
                </a:cubicBezTo>
                <a:cubicBezTo>
                  <a:pt x="17214" y="98375"/>
                  <a:pt x="20960" y="103188"/>
                  <a:pt x="25971" y="103188"/>
                </a:cubicBezTo>
                <a:lnTo>
                  <a:pt x="61317" y="103188"/>
                </a:lnTo>
                <a:close/>
                <a:moveTo>
                  <a:pt x="43656" y="77391"/>
                </a:moveTo>
                <a:cubicBezTo>
                  <a:pt x="51323" y="77391"/>
                  <a:pt x="57547" y="71166"/>
                  <a:pt x="57547" y="63500"/>
                </a:cubicBezTo>
                <a:cubicBezTo>
                  <a:pt x="57547" y="55834"/>
                  <a:pt x="51323" y="49609"/>
                  <a:pt x="43656" y="49609"/>
                </a:cubicBezTo>
                <a:cubicBezTo>
                  <a:pt x="35990" y="49609"/>
                  <a:pt x="29766" y="55834"/>
                  <a:pt x="29766" y="63500"/>
                </a:cubicBezTo>
                <a:cubicBezTo>
                  <a:pt x="29766" y="71166"/>
                  <a:pt x="35990" y="77391"/>
                  <a:pt x="43656" y="77391"/>
                </a:cubicBezTo>
                <a:close/>
                <a:moveTo>
                  <a:pt x="89297" y="51594"/>
                </a:moveTo>
                <a:cubicBezTo>
                  <a:pt x="85998" y="51594"/>
                  <a:pt x="83344" y="54248"/>
                  <a:pt x="83344" y="57547"/>
                </a:cubicBezTo>
                <a:cubicBezTo>
                  <a:pt x="83344" y="60846"/>
                  <a:pt x="85998" y="63500"/>
                  <a:pt x="89297" y="63500"/>
                </a:cubicBezTo>
                <a:lnTo>
                  <a:pt x="117078" y="63500"/>
                </a:lnTo>
                <a:cubicBezTo>
                  <a:pt x="120377" y="63500"/>
                  <a:pt x="123031" y="60846"/>
                  <a:pt x="123031" y="57547"/>
                </a:cubicBezTo>
                <a:cubicBezTo>
                  <a:pt x="123031" y="54248"/>
                  <a:pt x="120377" y="51594"/>
                  <a:pt x="117078" y="51594"/>
                </a:cubicBezTo>
                <a:lnTo>
                  <a:pt x="89297" y="51594"/>
                </a:lnTo>
                <a:close/>
                <a:moveTo>
                  <a:pt x="89297" y="75406"/>
                </a:moveTo>
                <a:cubicBezTo>
                  <a:pt x="85998" y="75406"/>
                  <a:pt x="83344" y="78060"/>
                  <a:pt x="83344" y="81359"/>
                </a:cubicBezTo>
                <a:cubicBezTo>
                  <a:pt x="83344" y="84658"/>
                  <a:pt x="85998" y="87313"/>
                  <a:pt x="89297" y="87313"/>
                </a:cubicBezTo>
                <a:lnTo>
                  <a:pt x="117078" y="87313"/>
                </a:lnTo>
                <a:cubicBezTo>
                  <a:pt x="120377" y="87313"/>
                  <a:pt x="123031" y="84658"/>
                  <a:pt x="123031" y="81359"/>
                </a:cubicBezTo>
                <a:cubicBezTo>
                  <a:pt x="123031" y="78060"/>
                  <a:pt x="120377" y="75406"/>
                  <a:pt x="117078" y="75406"/>
                </a:cubicBezTo>
                <a:lnTo>
                  <a:pt x="89297" y="75406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9" name="Text 27"/>
          <p:cNvSpPr/>
          <p:nvPr/>
        </p:nvSpPr>
        <p:spPr>
          <a:xfrm>
            <a:off x="798022" y="6274870"/>
            <a:ext cx="1412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Driver License Age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98022" y="6465451"/>
            <a:ext cx="1404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Years since license obtained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179675" y="1101053"/>
            <a:ext cx="5692069" cy="5705850"/>
          </a:xfrm>
          <a:custGeom>
            <a:avLst/>
            <a:gdLst/>
            <a:ahLst/>
            <a:cxnLst/>
            <a:rect l="l" t="t" r="r" b="b"/>
            <a:pathLst>
              <a:path w="5692069" h="7160507">
                <a:moveTo>
                  <a:pt x="95228" y="0"/>
                </a:moveTo>
                <a:lnTo>
                  <a:pt x="5596841" y="0"/>
                </a:lnTo>
                <a:cubicBezTo>
                  <a:pt x="5649434" y="0"/>
                  <a:pt x="5692069" y="42635"/>
                  <a:pt x="5692069" y="95228"/>
                </a:cubicBezTo>
                <a:lnTo>
                  <a:pt x="5692069" y="7065279"/>
                </a:lnTo>
                <a:cubicBezTo>
                  <a:pt x="5692069" y="7117872"/>
                  <a:pt x="5649434" y="7160507"/>
                  <a:pt x="5596841" y="7160507"/>
                </a:cubicBezTo>
                <a:lnTo>
                  <a:pt x="95228" y="7160507"/>
                </a:lnTo>
                <a:cubicBezTo>
                  <a:pt x="42635" y="7160507"/>
                  <a:pt x="0" y="7117872"/>
                  <a:pt x="0" y="7065279"/>
                </a:cubicBezTo>
                <a:lnTo>
                  <a:pt x="0" y="95228"/>
                </a:lnTo>
                <a:cubicBezTo>
                  <a:pt x="0" y="42635"/>
                  <a:pt x="42635" y="0"/>
                  <a:pt x="95228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2" name="Shape 30"/>
          <p:cNvSpPr/>
          <p:nvPr/>
        </p:nvSpPr>
        <p:spPr>
          <a:xfrm>
            <a:off x="6347244" y="1268623"/>
            <a:ext cx="373944" cy="373944"/>
          </a:xfrm>
          <a:custGeom>
            <a:avLst/>
            <a:gdLst/>
            <a:ahLst/>
            <a:cxnLst/>
            <a:rect l="l" t="t" r="r" b="b"/>
            <a:pathLst>
              <a:path w="373944" h="373944">
                <a:moveTo>
                  <a:pt x="95251" y="0"/>
                </a:moveTo>
                <a:lnTo>
                  <a:pt x="278693" y="0"/>
                </a:lnTo>
                <a:cubicBezTo>
                  <a:pt x="331299" y="0"/>
                  <a:pt x="373944" y="42645"/>
                  <a:pt x="373944" y="95251"/>
                </a:cubicBezTo>
                <a:lnTo>
                  <a:pt x="373944" y="278693"/>
                </a:lnTo>
                <a:cubicBezTo>
                  <a:pt x="373944" y="331299"/>
                  <a:pt x="331299" y="373944"/>
                  <a:pt x="278693" y="373944"/>
                </a:cubicBezTo>
                <a:lnTo>
                  <a:pt x="95251" y="373944"/>
                </a:lnTo>
                <a:cubicBezTo>
                  <a:pt x="42645" y="373944"/>
                  <a:pt x="0" y="331299"/>
                  <a:pt x="0" y="278693"/>
                </a:cubicBezTo>
                <a:lnTo>
                  <a:pt x="0" y="95251"/>
                </a:lnTo>
                <a:cubicBezTo>
                  <a:pt x="0" y="42645"/>
                  <a:pt x="42645" y="0"/>
                  <a:pt x="95251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3" name="Shape 31"/>
          <p:cNvSpPr/>
          <p:nvPr/>
        </p:nvSpPr>
        <p:spPr>
          <a:xfrm>
            <a:off x="6453905" y="137528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24805"/>
                </a:moveTo>
                <a:cubicBezTo>
                  <a:pt x="0" y="16588"/>
                  <a:pt x="6666" y="9922"/>
                  <a:pt x="14883" y="9922"/>
                </a:cubicBezTo>
                <a:lnTo>
                  <a:pt x="44648" y="9922"/>
                </a:lnTo>
                <a:cubicBezTo>
                  <a:pt x="52865" y="9922"/>
                  <a:pt x="59531" y="16588"/>
                  <a:pt x="59531" y="24805"/>
                </a:cubicBezTo>
                <a:lnTo>
                  <a:pt x="59531" y="29766"/>
                </a:lnTo>
                <a:lnTo>
                  <a:pt x="99219" y="29766"/>
                </a:lnTo>
                <a:lnTo>
                  <a:pt x="99219" y="24805"/>
                </a:lnTo>
                <a:cubicBezTo>
                  <a:pt x="99219" y="16588"/>
                  <a:pt x="105885" y="9922"/>
                  <a:pt x="114102" y="9922"/>
                </a:cubicBezTo>
                <a:lnTo>
                  <a:pt x="143867" y="9922"/>
                </a:lnTo>
                <a:cubicBezTo>
                  <a:pt x="152084" y="9922"/>
                  <a:pt x="158750" y="16588"/>
                  <a:pt x="158750" y="24805"/>
                </a:cubicBezTo>
                <a:lnTo>
                  <a:pt x="158750" y="54570"/>
                </a:lnTo>
                <a:cubicBezTo>
                  <a:pt x="158750" y="62787"/>
                  <a:pt x="152084" y="69453"/>
                  <a:pt x="143867" y="69453"/>
                </a:cubicBezTo>
                <a:lnTo>
                  <a:pt x="114102" y="69453"/>
                </a:lnTo>
                <a:cubicBezTo>
                  <a:pt x="105885" y="69453"/>
                  <a:pt x="99219" y="62787"/>
                  <a:pt x="99219" y="54570"/>
                </a:cubicBezTo>
                <a:lnTo>
                  <a:pt x="99219" y="49609"/>
                </a:lnTo>
                <a:lnTo>
                  <a:pt x="59531" y="49609"/>
                </a:lnTo>
                <a:lnTo>
                  <a:pt x="59531" y="54570"/>
                </a:lnTo>
                <a:cubicBezTo>
                  <a:pt x="59531" y="56834"/>
                  <a:pt x="59004" y="59004"/>
                  <a:pt x="58105" y="60927"/>
                </a:cubicBezTo>
                <a:lnTo>
                  <a:pt x="79375" y="89297"/>
                </a:lnTo>
                <a:lnTo>
                  <a:pt x="104180" y="89297"/>
                </a:lnTo>
                <a:cubicBezTo>
                  <a:pt x="112396" y="89297"/>
                  <a:pt x="119062" y="95963"/>
                  <a:pt x="119062" y="104180"/>
                </a:cubicBezTo>
                <a:lnTo>
                  <a:pt x="119062" y="133945"/>
                </a:lnTo>
                <a:cubicBezTo>
                  <a:pt x="119062" y="142162"/>
                  <a:pt x="112396" y="148828"/>
                  <a:pt x="104180" y="148828"/>
                </a:cubicBezTo>
                <a:lnTo>
                  <a:pt x="74414" y="148828"/>
                </a:lnTo>
                <a:cubicBezTo>
                  <a:pt x="66198" y="148828"/>
                  <a:pt x="59531" y="142162"/>
                  <a:pt x="59531" y="133945"/>
                </a:cubicBezTo>
                <a:lnTo>
                  <a:pt x="59531" y="104180"/>
                </a:lnTo>
                <a:cubicBezTo>
                  <a:pt x="59531" y="101916"/>
                  <a:pt x="60058" y="99746"/>
                  <a:pt x="60958" y="97823"/>
                </a:cubicBezTo>
                <a:lnTo>
                  <a:pt x="39688" y="69453"/>
                </a:lnTo>
                <a:lnTo>
                  <a:pt x="14883" y="69453"/>
                </a:lnTo>
                <a:cubicBezTo>
                  <a:pt x="6666" y="69453"/>
                  <a:pt x="0" y="62787"/>
                  <a:pt x="0" y="54570"/>
                </a:cubicBezTo>
                <a:lnTo>
                  <a:pt x="0" y="24805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4" name="Text 32"/>
          <p:cNvSpPr/>
          <p:nvPr/>
        </p:nvSpPr>
        <p:spPr>
          <a:xfrm>
            <a:off x="6818947" y="1343589"/>
            <a:ext cx="1682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Preprocessing Pipeline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342835" y="1772020"/>
            <a:ext cx="5429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Three-branch preprocessing strategy handles different feature types with appropriate transformations: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47244" y="2316207"/>
            <a:ext cx="5358694" cy="1342319"/>
          </a:xfrm>
          <a:custGeom>
            <a:avLst/>
            <a:gdLst/>
            <a:ahLst/>
            <a:cxnLst/>
            <a:rect l="l" t="t" r="r" b="b"/>
            <a:pathLst>
              <a:path w="5358694" h="1342319">
                <a:moveTo>
                  <a:pt x="63505" y="0"/>
                </a:moveTo>
                <a:lnTo>
                  <a:pt x="5295189" y="0"/>
                </a:lnTo>
                <a:cubicBezTo>
                  <a:pt x="5330262" y="0"/>
                  <a:pt x="5358694" y="28432"/>
                  <a:pt x="5358694" y="63505"/>
                </a:cubicBezTo>
                <a:lnTo>
                  <a:pt x="5358694" y="1278814"/>
                </a:lnTo>
                <a:cubicBezTo>
                  <a:pt x="5358694" y="1313887"/>
                  <a:pt x="5330262" y="1342319"/>
                  <a:pt x="5295189" y="1342319"/>
                </a:cubicBezTo>
                <a:lnTo>
                  <a:pt x="63505" y="1342319"/>
                </a:lnTo>
                <a:cubicBezTo>
                  <a:pt x="28432" y="1342319"/>
                  <a:pt x="0" y="1313887"/>
                  <a:pt x="0" y="1278814"/>
                </a:cubicBezTo>
                <a:lnTo>
                  <a:pt x="0" y="63505"/>
                </a:lnTo>
                <a:cubicBezTo>
                  <a:pt x="0" y="28456"/>
                  <a:pt x="28456" y="0"/>
                  <a:pt x="63505" y="0"/>
                </a:cubicBezTo>
                <a:close/>
              </a:path>
            </a:pathLst>
          </a:custGeom>
          <a:solidFill>
            <a:srgbClr val="1A1D21">
              <a:alpha val="80000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7" name="Shape 35"/>
          <p:cNvSpPr/>
          <p:nvPr/>
        </p:nvSpPr>
        <p:spPr>
          <a:xfrm>
            <a:off x="6478571" y="2479229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8" name="Text 36"/>
          <p:cNvSpPr/>
          <p:nvPr/>
        </p:nvSpPr>
        <p:spPr>
          <a:xfrm>
            <a:off x="6614584" y="2526772"/>
            <a:ext cx="1190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891294" y="2447533"/>
            <a:ext cx="14763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Numeric Features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891294" y="2669810"/>
            <a:ext cx="1460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StandardScaler normalization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478571" y="2923647"/>
            <a:ext cx="5095875" cy="349250"/>
          </a:xfrm>
          <a:custGeom>
            <a:avLst/>
            <a:gdLst/>
            <a:ahLst/>
            <a:cxnLst/>
            <a:rect l="l" t="t" r="r" b="b"/>
            <a:pathLst>
              <a:path w="5095875" h="349250">
                <a:moveTo>
                  <a:pt x="31750" y="0"/>
                </a:moveTo>
                <a:lnTo>
                  <a:pt x="5064125" y="0"/>
                </a:lnTo>
                <a:cubicBezTo>
                  <a:pt x="5081660" y="0"/>
                  <a:pt x="5095875" y="14215"/>
                  <a:pt x="5095875" y="31750"/>
                </a:cubicBezTo>
                <a:lnTo>
                  <a:pt x="5095875" y="317500"/>
                </a:lnTo>
                <a:cubicBezTo>
                  <a:pt x="5095875" y="335035"/>
                  <a:pt x="5081660" y="349250"/>
                  <a:pt x="5064125" y="349250"/>
                </a:cubicBezTo>
                <a:lnTo>
                  <a:pt x="31750" y="349250"/>
                </a:lnTo>
                <a:cubicBezTo>
                  <a:pt x="14215" y="349250"/>
                  <a:pt x="0" y="335035"/>
                  <a:pt x="0" y="317500"/>
                </a:cubicBezTo>
                <a:lnTo>
                  <a:pt x="0" y="31750"/>
                </a:lnTo>
                <a:cubicBezTo>
                  <a:pt x="0" y="14215"/>
                  <a:pt x="14215" y="0"/>
                  <a:pt x="31750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2" name="Text 40"/>
          <p:cNvSpPr/>
          <p:nvPr/>
        </p:nvSpPr>
        <p:spPr>
          <a:xfrm>
            <a:off x="6478571" y="2923647"/>
            <a:ext cx="5151438" cy="3492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numeric_pipeline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= Pipeline([ ('scaler', </a:t>
            </a: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StandardScaler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()) ])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478571" y="3336091"/>
            <a:ext cx="603250" cy="190500"/>
          </a:xfrm>
          <a:custGeom>
            <a:avLst/>
            <a:gdLst/>
            <a:ahLst/>
            <a:cxnLst/>
            <a:rect l="l" t="t" r="r" b="b"/>
            <a:pathLst>
              <a:path w="603250" h="190500">
                <a:moveTo>
                  <a:pt x="31751" y="0"/>
                </a:moveTo>
                <a:lnTo>
                  <a:pt x="571499" y="0"/>
                </a:lnTo>
                <a:cubicBezTo>
                  <a:pt x="589035" y="0"/>
                  <a:pt x="603250" y="14215"/>
                  <a:pt x="603250" y="31751"/>
                </a:cubicBezTo>
                <a:lnTo>
                  <a:pt x="603250" y="158749"/>
                </a:lnTo>
                <a:cubicBezTo>
                  <a:pt x="603250" y="176285"/>
                  <a:pt x="589035" y="190500"/>
                  <a:pt x="571499" y="190500"/>
                </a:cubicBezTo>
                <a:lnTo>
                  <a:pt x="31751" y="190500"/>
                </a:lnTo>
                <a:cubicBezTo>
                  <a:pt x="14227" y="190500"/>
                  <a:pt x="0" y="176273"/>
                  <a:pt x="0" y="15874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4" name="Text 42"/>
          <p:cNvSpPr/>
          <p:nvPr/>
        </p:nvSpPr>
        <p:spPr>
          <a:xfrm>
            <a:off x="6478571" y="3336091"/>
            <a:ext cx="650875" cy="190500"/>
          </a:xfrm>
          <a:prstGeom prst="rect">
            <a:avLst/>
          </a:prstGeom>
          <a:noFill/>
          <a:ln/>
        </p:spPr>
        <p:txBody>
          <a:bodyPr wrap="square" lIns="63500" tIns="31750" rIns="63500" bIns="3175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policy_year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144577" y="3336091"/>
            <a:ext cx="611188" cy="190500"/>
          </a:xfrm>
          <a:custGeom>
            <a:avLst/>
            <a:gdLst/>
            <a:ahLst/>
            <a:cxnLst/>
            <a:rect l="l" t="t" r="r" b="b"/>
            <a:pathLst>
              <a:path w="611188" h="190500">
                <a:moveTo>
                  <a:pt x="31751" y="0"/>
                </a:moveTo>
                <a:lnTo>
                  <a:pt x="579437" y="0"/>
                </a:lnTo>
                <a:cubicBezTo>
                  <a:pt x="596972" y="0"/>
                  <a:pt x="611188" y="14215"/>
                  <a:pt x="611188" y="31751"/>
                </a:cubicBezTo>
                <a:lnTo>
                  <a:pt x="611188" y="158749"/>
                </a:lnTo>
                <a:cubicBezTo>
                  <a:pt x="611188" y="176285"/>
                  <a:pt x="596972" y="190500"/>
                  <a:pt x="579437" y="190500"/>
                </a:cubicBezTo>
                <a:lnTo>
                  <a:pt x="31751" y="190500"/>
                </a:lnTo>
                <a:cubicBezTo>
                  <a:pt x="14227" y="190500"/>
                  <a:pt x="0" y="176273"/>
                  <a:pt x="0" y="15874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6" name="Text 44"/>
          <p:cNvSpPr/>
          <p:nvPr/>
        </p:nvSpPr>
        <p:spPr>
          <a:xfrm>
            <a:off x="7144577" y="3336091"/>
            <a:ext cx="658813" cy="190500"/>
          </a:xfrm>
          <a:prstGeom prst="rect">
            <a:avLst/>
          </a:prstGeom>
          <a:noFill/>
          <a:ln/>
        </p:spPr>
        <p:txBody>
          <a:bodyPr wrap="square" lIns="63500" tIns="31750" rIns="63500" bIns="3175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vehicle_age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817887" y="3336091"/>
            <a:ext cx="444500" cy="190500"/>
          </a:xfrm>
          <a:custGeom>
            <a:avLst/>
            <a:gdLst/>
            <a:ahLst/>
            <a:cxnLst/>
            <a:rect l="l" t="t" r="r" b="b"/>
            <a:pathLst>
              <a:path w="444500" h="190500">
                <a:moveTo>
                  <a:pt x="31751" y="0"/>
                </a:moveTo>
                <a:lnTo>
                  <a:pt x="412749" y="0"/>
                </a:lnTo>
                <a:cubicBezTo>
                  <a:pt x="430285" y="0"/>
                  <a:pt x="444500" y="14215"/>
                  <a:pt x="444500" y="31751"/>
                </a:cubicBezTo>
                <a:lnTo>
                  <a:pt x="444500" y="158749"/>
                </a:lnTo>
                <a:cubicBezTo>
                  <a:pt x="444500" y="176285"/>
                  <a:pt x="430285" y="190500"/>
                  <a:pt x="412749" y="190500"/>
                </a:cubicBezTo>
                <a:lnTo>
                  <a:pt x="31751" y="190500"/>
                </a:lnTo>
                <a:cubicBezTo>
                  <a:pt x="14227" y="190500"/>
                  <a:pt x="0" y="176273"/>
                  <a:pt x="0" y="15874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8" name="Text 46"/>
          <p:cNvSpPr/>
          <p:nvPr/>
        </p:nvSpPr>
        <p:spPr>
          <a:xfrm>
            <a:off x="7817887" y="3336091"/>
            <a:ext cx="492125" cy="190500"/>
          </a:xfrm>
          <a:prstGeom prst="rect">
            <a:avLst/>
          </a:prstGeom>
          <a:noFill/>
          <a:ln/>
        </p:spPr>
        <p:txBody>
          <a:bodyPr wrap="square" lIns="63500" tIns="31750" rIns="63500" bIns="3175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mileage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47244" y="3761770"/>
            <a:ext cx="5358694" cy="1501069"/>
          </a:xfrm>
          <a:custGeom>
            <a:avLst/>
            <a:gdLst/>
            <a:ahLst/>
            <a:cxnLst/>
            <a:rect l="l" t="t" r="r" b="b"/>
            <a:pathLst>
              <a:path w="5358694" h="1501069">
                <a:moveTo>
                  <a:pt x="63495" y="0"/>
                </a:moveTo>
                <a:lnTo>
                  <a:pt x="5295199" y="0"/>
                </a:lnTo>
                <a:cubicBezTo>
                  <a:pt x="5330267" y="0"/>
                  <a:pt x="5358694" y="28428"/>
                  <a:pt x="5358694" y="63495"/>
                </a:cubicBezTo>
                <a:lnTo>
                  <a:pt x="5358694" y="1437574"/>
                </a:lnTo>
                <a:cubicBezTo>
                  <a:pt x="5358694" y="1472642"/>
                  <a:pt x="5330267" y="1501069"/>
                  <a:pt x="5295199" y="1501069"/>
                </a:cubicBezTo>
                <a:lnTo>
                  <a:pt x="63495" y="1501069"/>
                </a:lnTo>
                <a:cubicBezTo>
                  <a:pt x="28428" y="1501069"/>
                  <a:pt x="0" y="1472642"/>
                  <a:pt x="0" y="1437574"/>
                </a:cubicBezTo>
                <a:lnTo>
                  <a:pt x="0" y="63495"/>
                </a:lnTo>
                <a:cubicBezTo>
                  <a:pt x="0" y="28451"/>
                  <a:pt x="28451" y="0"/>
                  <a:pt x="63495" y="0"/>
                </a:cubicBezTo>
                <a:close/>
              </a:path>
            </a:pathLst>
          </a:custGeom>
          <a:solidFill>
            <a:srgbClr val="1A1D21">
              <a:alpha val="80000"/>
            </a:srgbClr>
          </a:soli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0" name="Shape 48"/>
          <p:cNvSpPr/>
          <p:nvPr/>
        </p:nvSpPr>
        <p:spPr>
          <a:xfrm>
            <a:off x="6478571" y="3924791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8D99AE">
              <a:alpha val="3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1" name="Text 49"/>
          <p:cNvSpPr/>
          <p:nvPr/>
        </p:nvSpPr>
        <p:spPr>
          <a:xfrm>
            <a:off x="6600941" y="3972331"/>
            <a:ext cx="142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891294" y="3893096"/>
            <a:ext cx="1889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Low-Cardinality Categoricals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891294" y="4115373"/>
            <a:ext cx="18732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OneHotEncoder with ignore unknown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478571" y="4369206"/>
            <a:ext cx="5095875" cy="508000"/>
          </a:xfrm>
          <a:custGeom>
            <a:avLst/>
            <a:gdLst/>
            <a:ahLst/>
            <a:cxnLst/>
            <a:rect l="l" t="t" r="r" b="b"/>
            <a:pathLst>
              <a:path w="5095875" h="508000">
                <a:moveTo>
                  <a:pt x="31750" y="0"/>
                </a:moveTo>
                <a:lnTo>
                  <a:pt x="5064125" y="0"/>
                </a:lnTo>
                <a:cubicBezTo>
                  <a:pt x="5081648" y="0"/>
                  <a:pt x="5095875" y="14227"/>
                  <a:pt x="5095875" y="31750"/>
                </a:cubicBezTo>
                <a:lnTo>
                  <a:pt x="5095875" y="476250"/>
                </a:lnTo>
                <a:cubicBezTo>
                  <a:pt x="5095875" y="493773"/>
                  <a:pt x="5081648" y="508000"/>
                  <a:pt x="5064125" y="508000"/>
                </a:cubicBezTo>
                <a:lnTo>
                  <a:pt x="31750" y="508000"/>
                </a:lnTo>
                <a:cubicBezTo>
                  <a:pt x="14227" y="508000"/>
                  <a:pt x="0" y="493773"/>
                  <a:pt x="0" y="47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5" name="Text 53"/>
          <p:cNvSpPr/>
          <p:nvPr/>
        </p:nvSpPr>
        <p:spPr>
          <a:xfrm>
            <a:off x="6478571" y="4369206"/>
            <a:ext cx="5151438" cy="5080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low_card_pipeline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= Pipeline([ ('onehot', </a:t>
            </a: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OneHotEncoder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(handle_unknown=</a:t>
            </a: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'ignore'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)) ])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478571" y="4940268"/>
            <a:ext cx="579438" cy="190500"/>
          </a:xfrm>
          <a:custGeom>
            <a:avLst/>
            <a:gdLst/>
            <a:ahLst/>
            <a:cxnLst/>
            <a:rect l="l" t="t" r="r" b="b"/>
            <a:pathLst>
              <a:path w="579438" h="190500">
                <a:moveTo>
                  <a:pt x="31751" y="0"/>
                </a:moveTo>
                <a:lnTo>
                  <a:pt x="547687" y="0"/>
                </a:lnTo>
                <a:cubicBezTo>
                  <a:pt x="565222" y="0"/>
                  <a:pt x="579438" y="14215"/>
                  <a:pt x="579438" y="31751"/>
                </a:cubicBezTo>
                <a:lnTo>
                  <a:pt x="579438" y="158749"/>
                </a:lnTo>
                <a:cubicBezTo>
                  <a:pt x="579438" y="176285"/>
                  <a:pt x="565222" y="190500"/>
                  <a:pt x="547687" y="190500"/>
                </a:cubicBezTo>
                <a:lnTo>
                  <a:pt x="31751" y="190500"/>
                </a:lnTo>
                <a:cubicBezTo>
                  <a:pt x="14227" y="190500"/>
                  <a:pt x="0" y="176273"/>
                  <a:pt x="0" y="15874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8D99AE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7" name="Text 55"/>
          <p:cNvSpPr/>
          <p:nvPr/>
        </p:nvSpPr>
        <p:spPr>
          <a:xfrm>
            <a:off x="6478571" y="4940268"/>
            <a:ext cx="627063" cy="190500"/>
          </a:xfrm>
          <a:prstGeom prst="rect">
            <a:avLst/>
          </a:prstGeom>
          <a:noFill/>
          <a:ln/>
        </p:spPr>
        <p:txBody>
          <a:bodyPr wrap="square" lIns="63500" tIns="31750" rIns="63500" bIns="3175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claim_time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6347244" y="5365943"/>
            <a:ext cx="5358694" cy="1342319"/>
          </a:xfrm>
          <a:custGeom>
            <a:avLst/>
            <a:gdLst/>
            <a:ahLst/>
            <a:cxnLst/>
            <a:rect l="l" t="t" r="r" b="b"/>
            <a:pathLst>
              <a:path w="5358694" h="1342319">
                <a:moveTo>
                  <a:pt x="63505" y="0"/>
                </a:moveTo>
                <a:lnTo>
                  <a:pt x="5295189" y="0"/>
                </a:lnTo>
                <a:cubicBezTo>
                  <a:pt x="5330262" y="0"/>
                  <a:pt x="5358694" y="28432"/>
                  <a:pt x="5358694" y="63505"/>
                </a:cubicBezTo>
                <a:lnTo>
                  <a:pt x="5358694" y="1278814"/>
                </a:lnTo>
                <a:cubicBezTo>
                  <a:pt x="5358694" y="1313887"/>
                  <a:pt x="5330262" y="1342319"/>
                  <a:pt x="5295189" y="1342319"/>
                </a:cubicBezTo>
                <a:lnTo>
                  <a:pt x="63505" y="1342319"/>
                </a:lnTo>
                <a:cubicBezTo>
                  <a:pt x="28432" y="1342319"/>
                  <a:pt x="0" y="1313887"/>
                  <a:pt x="0" y="1278814"/>
                </a:cubicBezTo>
                <a:lnTo>
                  <a:pt x="0" y="63505"/>
                </a:lnTo>
                <a:cubicBezTo>
                  <a:pt x="0" y="28456"/>
                  <a:pt x="28456" y="0"/>
                  <a:pt x="63505" y="0"/>
                </a:cubicBezTo>
                <a:close/>
              </a:path>
            </a:pathLst>
          </a:custGeom>
          <a:solidFill>
            <a:srgbClr val="1A1D21">
              <a:alpha val="80000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9" name="Shape 57"/>
          <p:cNvSpPr/>
          <p:nvPr/>
        </p:nvSpPr>
        <p:spPr>
          <a:xfrm>
            <a:off x="6478571" y="5528965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0" name="Text 58"/>
          <p:cNvSpPr/>
          <p:nvPr/>
        </p:nvSpPr>
        <p:spPr>
          <a:xfrm>
            <a:off x="6599012" y="5576508"/>
            <a:ext cx="150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6891294" y="5497269"/>
            <a:ext cx="1881187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High-Cardinality Categoricals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6891294" y="5719546"/>
            <a:ext cx="1865312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TargetEncoder for 1000+ categories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6478571" y="5973383"/>
            <a:ext cx="5095875" cy="349250"/>
          </a:xfrm>
          <a:custGeom>
            <a:avLst/>
            <a:gdLst/>
            <a:ahLst/>
            <a:cxnLst/>
            <a:rect l="l" t="t" r="r" b="b"/>
            <a:pathLst>
              <a:path w="5095875" h="349250">
                <a:moveTo>
                  <a:pt x="31750" y="0"/>
                </a:moveTo>
                <a:lnTo>
                  <a:pt x="5064125" y="0"/>
                </a:lnTo>
                <a:cubicBezTo>
                  <a:pt x="5081660" y="0"/>
                  <a:pt x="5095875" y="14215"/>
                  <a:pt x="5095875" y="31750"/>
                </a:cubicBezTo>
                <a:lnTo>
                  <a:pt x="5095875" y="317500"/>
                </a:lnTo>
                <a:cubicBezTo>
                  <a:pt x="5095875" y="335035"/>
                  <a:pt x="5081660" y="349250"/>
                  <a:pt x="5064125" y="349250"/>
                </a:cubicBezTo>
                <a:lnTo>
                  <a:pt x="31750" y="349250"/>
                </a:lnTo>
                <a:cubicBezTo>
                  <a:pt x="14215" y="349250"/>
                  <a:pt x="0" y="335035"/>
                  <a:pt x="0" y="317500"/>
                </a:cubicBezTo>
                <a:lnTo>
                  <a:pt x="0" y="31750"/>
                </a:lnTo>
                <a:cubicBezTo>
                  <a:pt x="0" y="14215"/>
                  <a:pt x="14215" y="0"/>
                  <a:pt x="31750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4" name="Text 62"/>
          <p:cNvSpPr/>
          <p:nvPr/>
        </p:nvSpPr>
        <p:spPr>
          <a:xfrm>
            <a:off x="6478571" y="5973383"/>
            <a:ext cx="5151438" cy="3492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high_card_pipeline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= Pipeline([ ('target', </a:t>
            </a:r>
            <a:r>
              <a:rPr lang="en-US" sz="875" dirty="0">
                <a:solidFill>
                  <a:srgbClr val="E07A5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TargetEncoder</a:t>
            </a:r>
            <a:r>
              <a:rPr lang="en-US" sz="875" dirty="0">
                <a:solidFill>
                  <a:srgbClr val="EDF2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()) ])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6478571" y="6385827"/>
            <a:ext cx="706438" cy="190500"/>
          </a:xfrm>
          <a:custGeom>
            <a:avLst/>
            <a:gdLst/>
            <a:ahLst/>
            <a:cxnLst/>
            <a:rect l="l" t="t" r="r" b="b"/>
            <a:pathLst>
              <a:path w="706438" h="190500">
                <a:moveTo>
                  <a:pt x="31751" y="0"/>
                </a:moveTo>
                <a:lnTo>
                  <a:pt x="674687" y="0"/>
                </a:lnTo>
                <a:cubicBezTo>
                  <a:pt x="692222" y="0"/>
                  <a:pt x="706438" y="14215"/>
                  <a:pt x="706438" y="31751"/>
                </a:cubicBezTo>
                <a:lnTo>
                  <a:pt x="706438" y="158749"/>
                </a:lnTo>
                <a:cubicBezTo>
                  <a:pt x="706438" y="176285"/>
                  <a:pt x="692222" y="190500"/>
                  <a:pt x="674687" y="190500"/>
                </a:cubicBezTo>
                <a:lnTo>
                  <a:pt x="31751" y="190500"/>
                </a:lnTo>
                <a:cubicBezTo>
                  <a:pt x="14227" y="190500"/>
                  <a:pt x="0" y="176273"/>
                  <a:pt x="0" y="15874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6" name="Text 64"/>
          <p:cNvSpPr/>
          <p:nvPr/>
        </p:nvSpPr>
        <p:spPr>
          <a:xfrm>
            <a:off x="6478571" y="6385827"/>
            <a:ext cx="754063" cy="190500"/>
          </a:xfrm>
          <a:prstGeom prst="rect">
            <a:avLst/>
          </a:prstGeom>
          <a:noFill/>
          <a:ln/>
        </p:spPr>
        <p:txBody>
          <a:bodyPr wrap="square" lIns="63500" tIns="31750" rIns="63500" bIns="3175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vehicle_brand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7249584" y="6385827"/>
            <a:ext cx="730250" cy="190500"/>
          </a:xfrm>
          <a:custGeom>
            <a:avLst/>
            <a:gdLst/>
            <a:ahLst/>
            <a:cxnLst/>
            <a:rect l="l" t="t" r="r" b="b"/>
            <a:pathLst>
              <a:path w="730250" h="190500">
                <a:moveTo>
                  <a:pt x="31751" y="0"/>
                </a:moveTo>
                <a:lnTo>
                  <a:pt x="698499" y="0"/>
                </a:lnTo>
                <a:cubicBezTo>
                  <a:pt x="716035" y="0"/>
                  <a:pt x="730250" y="14215"/>
                  <a:pt x="730250" y="31751"/>
                </a:cubicBezTo>
                <a:lnTo>
                  <a:pt x="730250" y="158749"/>
                </a:lnTo>
                <a:cubicBezTo>
                  <a:pt x="730250" y="176285"/>
                  <a:pt x="716035" y="190500"/>
                  <a:pt x="698499" y="190500"/>
                </a:cubicBezTo>
                <a:lnTo>
                  <a:pt x="31751" y="190500"/>
                </a:lnTo>
                <a:cubicBezTo>
                  <a:pt x="14227" y="190500"/>
                  <a:pt x="0" y="176273"/>
                  <a:pt x="0" y="15874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8" name="Text 66"/>
          <p:cNvSpPr/>
          <p:nvPr/>
        </p:nvSpPr>
        <p:spPr>
          <a:xfrm>
            <a:off x="7249584" y="6385827"/>
            <a:ext cx="777875" cy="190500"/>
          </a:xfrm>
          <a:prstGeom prst="rect">
            <a:avLst/>
          </a:prstGeom>
          <a:noFill/>
          <a:ln/>
        </p:spPr>
        <p:txBody>
          <a:bodyPr wrap="square" lIns="63500" tIns="31750" rIns="63500" bIns="3175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vehicle_model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6292" y="386292"/>
            <a:ext cx="1410758" cy="353483"/>
          </a:xfrm>
          <a:custGeom>
            <a:avLst/>
            <a:gdLst/>
            <a:ahLst/>
            <a:cxnLst/>
            <a:rect l="l" t="t" r="r" b="b"/>
            <a:pathLst>
              <a:path w="1410758" h="353483">
                <a:moveTo>
                  <a:pt x="76200" y="0"/>
                </a:moveTo>
                <a:lnTo>
                  <a:pt x="1334558" y="0"/>
                </a:lnTo>
                <a:cubicBezTo>
                  <a:pt x="1376614" y="0"/>
                  <a:pt x="1410758" y="34144"/>
                  <a:pt x="1410758" y="76200"/>
                </a:cubicBezTo>
                <a:lnTo>
                  <a:pt x="1410758" y="277283"/>
                </a:lnTo>
                <a:cubicBezTo>
                  <a:pt x="1410758" y="319367"/>
                  <a:pt x="1376642" y="353483"/>
                  <a:pt x="1334558" y="353483"/>
                </a:cubicBezTo>
                <a:lnTo>
                  <a:pt x="76200" y="353483"/>
                </a:lnTo>
                <a:cubicBezTo>
                  <a:pt x="34116" y="353483"/>
                  <a:pt x="0" y="319367"/>
                  <a:pt x="0" y="277283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E07A5F">
              <a:alpha val="14902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543884" y="467651"/>
            <a:ext cx="1162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 • ML Pipeline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58906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 Models Trained: Comprehensive Comparison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6292" y="1397500"/>
            <a:ext cx="1525058" cy="4163483"/>
          </a:xfrm>
          <a:custGeom>
            <a:avLst/>
            <a:gdLst/>
            <a:ahLst/>
            <a:cxnLst/>
            <a:rect l="l" t="t" r="r" b="b"/>
            <a:pathLst>
              <a:path w="1525058" h="4163483">
                <a:moveTo>
                  <a:pt x="114303" y="0"/>
                </a:moveTo>
                <a:lnTo>
                  <a:pt x="1410755" y="0"/>
                </a:lnTo>
                <a:cubicBezTo>
                  <a:pt x="1473883" y="0"/>
                  <a:pt x="1525058" y="51175"/>
                  <a:pt x="1525058" y="114303"/>
                </a:cubicBezTo>
                <a:lnTo>
                  <a:pt x="1525058" y="4049180"/>
                </a:lnTo>
                <a:cubicBezTo>
                  <a:pt x="1525058" y="4112308"/>
                  <a:pt x="1473883" y="4163483"/>
                  <a:pt x="1410755" y="4163483"/>
                </a:cubicBezTo>
                <a:lnTo>
                  <a:pt x="114303" y="4163483"/>
                </a:lnTo>
                <a:cubicBezTo>
                  <a:pt x="51175" y="4163483"/>
                  <a:pt x="0" y="4112308"/>
                  <a:pt x="0" y="4049180"/>
                </a:cubicBezTo>
                <a:lnTo>
                  <a:pt x="0" y="114303"/>
                </a:lnTo>
                <a:cubicBezTo>
                  <a:pt x="0" y="51218"/>
                  <a:pt x="51218" y="0"/>
                  <a:pt x="114303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54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925215" y="1522348"/>
            <a:ext cx="448733" cy="448733"/>
          </a:xfrm>
          <a:custGeom>
            <a:avLst/>
            <a:gdLst/>
            <a:ahLst/>
            <a:cxnLst/>
            <a:rect l="l" t="t" r="r" b="b"/>
            <a:pathLst>
              <a:path w="448733" h="448733">
                <a:moveTo>
                  <a:pt x="114301" y="0"/>
                </a:moveTo>
                <a:lnTo>
                  <a:pt x="334432" y="0"/>
                </a:lnTo>
                <a:cubicBezTo>
                  <a:pt x="397559" y="0"/>
                  <a:pt x="448733" y="51174"/>
                  <a:pt x="448733" y="114301"/>
                </a:cubicBezTo>
                <a:lnTo>
                  <a:pt x="448733" y="334432"/>
                </a:lnTo>
                <a:cubicBezTo>
                  <a:pt x="448733" y="397559"/>
                  <a:pt x="397559" y="448733"/>
                  <a:pt x="334432" y="448733"/>
                </a:cubicBezTo>
                <a:lnTo>
                  <a:pt x="114301" y="448733"/>
                </a:lnTo>
                <a:cubicBezTo>
                  <a:pt x="51217" y="448733"/>
                  <a:pt x="0" y="397517"/>
                  <a:pt x="0" y="334432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8D99AE">
              <a:alpha val="30196"/>
            </a:srgbClr>
          </a:solidFill>
          <a:ln w="14111">
            <a:solidFill>
              <a:srgbClr val="8D99AE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" name="Text 5"/>
          <p:cNvSpPr/>
          <p:nvPr/>
        </p:nvSpPr>
        <p:spPr>
          <a:xfrm>
            <a:off x="1070570" y="1612306"/>
            <a:ext cx="152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67750" y="2050191"/>
            <a:ext cx="1362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Linear Regression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05850" y="2354959"/>
            <a:ext cx="1285875" cy="533400"/>
          </a:xfrm>
          <a:custGeom>
            <a:avLst/>
            <a:gdLst/>
            <a:ahLst/>
            <a:cxnLst/>
            <a:rect l="l" t="t" r="r" b="b"/>
            <a:pathLst>
              <a:path w="1285875" h="533400">
                <a:moveTo>
                  <a:pt x="76202" y="0"/>
                </a:moveTo>
                <a:lnTo>
                  <a:pt x="1209673" y="0"/>
                </a:lnTo>
                <a:cubicBezTo>
                  <a:pt x="1251758" y="0"/>
                  <a:pt x="1285875" y="34117"/>
                  <a:pt x="1285875" y="76202"/>
                </a:cubicBezTo>
                <a:lnTo>
                  <a:pt x="1285875" y="457198"/>
                </a:lnTo>
                <a:cubicBezTo>
                  <a:pt x="1285875" y="499255"/>
                  <a:pt x="1251730" y="533400"/>
                  <a:pt x="1209673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0" name="Text 8"/>
          <p:cNvSpPr/>
          <p:nvPr/>
        </p:nvSpPr>
        <p:spPr>
          <a:xfrm>
            <a:off x="581918" y="2431028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Approach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81918" y="2621361"/>
            <a:ext cx="1200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Baseline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05850" y="3486220"/>
            <a:ext cx="1285875" cy="723900"/>
          </a:xfrm>
          <a:custGeom>
            <a:avLst/>
            <a:gdLst/>
            <a:ahLst/>
            <a:cxnLst/>
            <a:rect l="l" t="t" r="r" b="b"/>
            <a:pathLst>
              <a:path w="1285875" h="723900">
                <a:moveTo>
                  <a:pt x="76198" y="0"/>
                </a:moveTo>
                <a:lnTo>
                  <a:pt x="1209677" y="0"/>
                </a:lnTo>
                <a:cubicBezTo>
                  <a:pt x="1251732" y="0"/>
                  <a:pt x="1285875" y="34143"/>
                  <a:pt x="1285875" y="76198"/>
                </a:cubicBezTo>
                <a:lnTo>
                  <a:pt x="1285875" y="647702"/>
                </a:lnTo>
                <a:cubicBezTo>
                  <a:pt x="1285875" y="689757"/>
                  <a:pt x="1251732" y="723900"/>
                  <a:pt x="1209677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3" name="Text 11"/>
          <p:cNvSpPr/>
          <p:nvPr/>
        </p:nvSpPr>
        <p:spPr>
          <a:xfrm>
            <a:off x="581918" y="3562285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Purpose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81918" y="3752622"/>
            <a:ext cx="12001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Simple benchmark for comparison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11142" y="4812938"/>
            <a:ext cx="1277408" cy="620183"/>
          </a:xfrm>
          <a:custGeom>
            <a:avLst/>
            <a:gdLst/>
            <a:ahLst/>
            <a:cxnLst/>
            <a:rect l="l" t="t" r="r" b="b"/>
            <a:pathLst>
              <a:path w="1277408" h="620183">
                <a:moveTo>
                  <a:pt x="76202" y="0"/>
                </a:moveTo>
                <a:lnTo>
                  <a:pt x="1201206" y="0"/>
                </a:lnTo>
                <a:cubicBezTo>
                  <a:pt x="1243292" y="0"/>
                  <a:pt x="1277408" y="34117"/>
                  <a:pt x="1277408" y="76202"/>
                </a:cubicBezTo>
                <a:lnTo>
                  <a:pt x="1277408" y="543981"/>
                </a:lnTo>
                <a:cubicBezTo>
                  <a:pt x="1277408" y="586067"/>
                  <a:pt x="1243292" y="620183"/>
                  <a:pt x="1201206" y="620183"/>
                </a:cubicBezTo>
                <a:lnTo>
                  <a:pt x="76202" y="620183"/>
                </a:lnTo>
                <a:cubicBezTo>
                  <a:pt x="34117" y="620183"/>
                  <a:pt x="0" y="586067"/>
                  <a:pt x="0" y="543981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6" name="Text 14"/>
          <p:cNvSpPr/>
          <p:nvPr/>
        </p:nvSpPr>
        <p:spPr>
          <a:xfrm>
            <a:off x="592501" y="4894297"/>
            <a:ext cx="11715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92501" y="5084634"/>
            <a:ext cx="1209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59.86%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2035473" y="1397500"/>
            <a:ext cx="1525058" cy="4163483"/>
          </a:xfrm>
          <a:custGeom>
            <a:avLst/>
            <a:gdLst/>
            <a:ahLst/>
            <a:cxnLst/>
            <a:rect l="l" t="t" r="r" b="b"/>
            <a:pathLst>
              <a:path w="1525058" h="4163483">
                <a:moveTo>
                  <a:pt x="114303" y="0"/>
                </a:moveTo>
                <a:lnTo>
                  <a:pt x="1410755" y="0"/>
                </a:lnTo>
                <a:cubicBezTo>
                  <a:pt x="1473883" y="0"/>
                  <a:pt x="1525058" y="51175"/>
                  <a:pt x="1525058" y="114303"/>
                </a:cubicBezTo>
                <a:lnTo>
                  <a:pt x="1525058" y="4049180"/>
                </a:lnTo>
                <a:cubicBezTo>
                  <a:pt x="1525058" y="4112308"/>
                  <a:pt x="1473883" y="4163483"/>
                  <a:pt x="1410755" y="4163483"/>
                </a:cubicBezTo>
                <a:lnTo>
                  <a:pt x="114303" y="4163483"/>
                </a:lnTo>
                <a:cubicBezTo>
                  <a:pt x="51175" y="4163483"/>
                  <a:pt x="0" y="4112308"/>
                  <a:pt x="0" y="4049180"/>
                </a:cubicBezTo>
                <a:lnTo>
                  <a:pt x="0" y="114303"/>
                </a:lnTo>
                <a:cubicBezTo>
                  <a:pt x="0" y="51218"/>
                  <a:pt x="51218" y="0"/>
                  <a:pt x="114303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54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9" name="Shape 17"/>
          <p:cNvSpPr/>
          <p:nvPr/>
        </p:nvSpPr>
        <p:spPr>
          <a:xfrm>
            <a:off x="2574396" y="1522348"/>
            <a:ext cx="448733" cy="448733"/>
          </a:xfrm>
          <a:custGeom>
            <a:avLst/>
            <a:gdLst/>
            <a:ahLst/>
            <a:cxnLst/>
            <a:rect l="l" t="t" r="r" b="b"/>
            <a:pathLst>
              <a:path w="448733" h="448733">
                <a:moveTo>
                  <a:pt x="114301" y="0"/>
                </a:moveTo>
                <a:lnTo>
                  <a:pt x="334432" y="0"/>
                </a:lnTo>
                <a:cubicBezTo>
                  <a:pt x="397559" y="0"/>
                  <a:pt x="448733" y="51174"/>
                  <a:pt x="448733" y="114301"/>
                </a:cubicBezTo>
                <a:lnTo>
                  <a:pt x="448733" y="334432"/>
                </a:lnTo>
                <a:cubicBezTo>
                  <a:pt x="448733" y="397559"/>
                  <a:pt x="397559" y="448733"/>
                  <a:pt x="334432" y="448733"/>
                </a:cubicBezTo>
                <a:lnTo>
                  <a:pt x="114301" y="448733"/>
                </a:lnTo>
                <a:cubicBezTo>
                  <a:pt x="51217" y="448733"/>
                  <a:pt x="0" y="397517"/>
                  <a:pt x="0" y="334432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8D99AE">
              <a:alpha val="30196"/>
            </a:srgbClr>
          </a:solidFill>
          <a:ln w="14111">
            <a:solidFill>
              <a:srgbClr val="8D99AE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0" name="Text 18"/>
          <p:cNvSpPr/>
          <p:nvPr/>
        </p:nvSpPr>
        <p:spPr>
          <a:xfrm>
            <a:off x="2701396" y="1612306"/>
            <a:ext cx="19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2116931" y="2050191"/>
            <a:ext cx="1362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Ridge Regression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2155031" y="2354959"/>
            <a:ext cx="1285875" cy="533400"/>
          </a:xfrm>
          <a:custGeom>
            <a:avLst/>
            <a:gdLst/>
            <a:ahLst/>
            <a:cxnLst/>
            <a:rect l="l" t="t" r="r" b="b"/>
            <a:pathLst>
              <a:path w="1285875" h="533400">
                <a:moveTo>
                  <a:pt x="76202" y="0"/>
                </a:moveTo>
                <a:lnTo>
                  <a:pt x="1209673" y="0"/>
                </a:lnTo>
                <a:cubicBezTo>
                  <a:pt x="1251758" y="0"/>
                  <a:pt x="1285875" y="34117"/>
                  <a:pt x="1285875" y="76202"/>
                </a:cubicBezTo>
                <a:lnTo>
                  <a:pt x="1285875" y="457198"/>
                </a:lnTo>
                <a:cubicBezTo>
                  <a:pt x="1285875" y="499255"/>
                  <a:pt x="1251730" y="533400"/>
                  <a:pt x="1209673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3" name="Text 21"/>
          <p:cNvSpPr/>
          <p:nvPr/>
        </p:nvSpPr>
        <p:spPr>
          <a:xfrm>
            <a:off x="2231099" y="2431028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Approach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2231099" y="2621361"/>
            <a:ext cx="1200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L2 Regularization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2155031" y="3581302"/>
            <a:ext cx="1285875" cy="533400"/>
          </a:xfrm>
          <a:custGeom>
            <a:avLst/>
            <a:gdLst/>
            <a:ahLst/>
            <a:cxnLst/>
            <a:rect l="l" t="t" r="r" b="b"/>
            <a:pathLst>
              <a:path w="1285875" h="533400">
                <a:moveTo>
                  <a:pt x="76202" y="0"/>
                </a:moveTo>
                <a:lnTo>
                  <a:pt x="1209673" y="0"/>
                </a:lnTo>
                <a:cubicBezTo>
                  <a:pt x="1251758" y="0"/>
                  <a:pt x="1285875" y="34117"/>
                  <a:pt x="1285875" y="76202"/>
                </a:cubicBezTo>
                <a:lnTo>
                  <a:pt x="1285875" y="457198"/>
                </a:lnTo>
                <a:cubicBezTo>
                  <a:pt x="1285875" y="499255"/>
                  <a:pt x="1251730" y="533400"/>
                  <a:pt x="1209673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6" name="Text 24"/>
          <p:cNvSpPr/>
          <p:nvPr/>
        </p:nvSpPr>
        <p:spPr>
          <a:xfrm>
            <a:off x="2231099" y="3657372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Purpose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2231099" y="3847705"/>
            <a:ext cx="1200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Prevent overfitting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2160323" y="4812938"/>
            <a:ext cx="1277408" cy="620183"/>
          </a:xfrm>
          <a:custGeom>
            <a:avLst/>
            <a:gdLst/>
            <a:ahLst/>
            <a:cxnLst/>
            <a:rect l="l" t="t" r="r" b="b"/>
            <a:pathLst>
              <a:path w="1277408" h="620183">
                <a:moveTo>
                  <a:pt x="76202" y="0"/>
                </a:moveTo>
                <a:lnTo>
                  <a:pt x="1201206" y="0"/>
                </a:lnTo>
                <a:cubicBezTo>
                  <a:pt x="1243292" y="0"/>
                  <a:pt x="1277408" y="34117"/>
                  <a:pt x="1277408" y="76202"/>
                </a:cubicBezTo>
                <a:lnTo>
                  <a:pt x="1277408" y="543981"/>
                </a:lnTo>
                <a:cubicBezTo>
                  <a:pt x="1277408" y="586067"/>
                  <a:pt x="1243292" y="620183"/>
                  <a:pt x="1201206" y="620183"/>
                </a:cubicBezTo>
                <a:lnTo>
                  <a:pt x="76202" y="620183"/>
                </a:lnTo>
                <a:cubicBezTo>
                  <a:pt x="34117" y="620183"/>
                  <a:pt x="0" y="586067"/>
                  <a:pt x="0" y="543981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9" name="Text 27"/>
          <p:cNvSpPr/>
          <p:nvPr/>
        </p:nvSpPr>
        <p:spPr>
          <a:xfrm>
            <a:off x="2241682" y="4894297"/>
            <a:ext cx="11715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2241682" y="5084634"/>
            <a:ext cx="1209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59.86%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684654" y="1397500"/>
            <a:ext cx="1525058" cy="4163483"/>
          </a:xfrm>
          <a:custGeom>
            <a:avLst/>
            <a:gdLst/>
            <a:ahLst/>
            <a:cxnLst/>
            <a:rect l="l" t="t" r="r" b="b"/>
            <a:pathLst>
              <a:path w="1525058" h="4163483">
                <a:moveTo>
                  <a:pt x="114303" y="0"/>
                </a:moveTo>
                <a:lnTo>
                  <a:pt x="1410755" y="0"/>
                </a:lnTo>
                <a:cubicBezTo>
                  <a:pt x="1473883" y="0"/>
                  <a:pt x="1525058" y="51175"/>
                  <a:pt x="1525058" y="114303"/>
                </a:cubicBezTo>
                <a:lnTo>
                  <a:pt x="1525058" y="4049180"/>
                </a:lnTo>
                <a:cubicBezTo>
                  <a:pt x="1525058" y="4112308"/>
                  <a:pt x="1473883" y="4163483"/>
                  <a:pt x="1410755" y="4163483"/>
                </a:cubicBezTo>
                <a:lnTo>
                  <a:pt x="114303" y="4163483"/>
                </a:lnTo>
                <a:cubicBezTo>
                  <a:pt x="51175" y="4163483"/>
                  <a:pt x="0" y="4112308"/>
                  <a:pt x="0" y="4049180"/>
                </a:cubicBezTo>
                <a:lnTo>
                  <a:pt x="0" y="114303"/>
                </a:lnTo>
                <a:cubicBezTo>
                  <a:pt x="0" y="51218"/>
                  <a:pt x="51218" y="0"/>
                  <a:pt x="114303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54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2" name="Shape 30"/>
          <p:cNvSpPr/>
          <p:nvPr/>
        </p:nvSpPr>
        <p:spPr>
          <a:xfrm>
            <a:off x="4223577" y="1522348"/>
            <a:ext cx="448733" cy="448733"/>
          </a:xfrm>
          <a:custGeom>
            <a:avLst/>
            <a:gdLst/>
            <a:ahLst/>
            <a:cxnLst/>
            <a:rect l="l" t="t" r="r" b="b"/>
            <a:pathLst>
              <a:path w="448733" h="448733">
                <a:moveTo>
                  <a:pt x="114301" y="0"/>
                </a:moveTo>
                <a:lnTo>
                  <a:pt x="334432" y="0"/>
                </a:lnTo>
                <a:cubicBezTo>
                  <a:pt x="397559" y="0"/>
                  <a:pt x="448733" y="51174"/>
                  <a:pt x="448733" y="114301"/>
                </a:cubicBezTo>
                <a:lnTo>
                  <a:pt x="448733" y="334432"/>
                </a:lnTo>
                <a:cubicBezTo>
                  <a:pt x="448733" y="397559"/>
                  <a:pt x="397559" y="448733"/>
                  <a:pt x="334432" y="448733"/>
                </a:cubicBezTo>
                <a:lnTo>
                  <a:pt x="114301" y="448733"/>
                </a:lnTo>
                <a:cubicBezTo>
                  <a:pt x="51217" y="448733"/>
                  <a:pt x="0" y="397517"/>
                  <a:pt x="0" y="334432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8D99AE">
              <a:alpha val="30196"/>
            </a:srgbClr>
          </a:solidFill>
          <a:ln w="14111">
            <a:solidFill>
              <a:srgbClr val="8D99AE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3" name="Text 31"/>
          <p:cNvSpPr/>
          <p:nvPr/>
        </p:nvSpPr>
        <p:spPr>
          <a:xfrm>
            <a:off x="4348097" y="1612306"/>
            <a:ext cx="200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3766113" y="2050191"/>
            <a:ext cx="1362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Lasso Regression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3804213" y="2354959"/>
            <a:ext cx="1285875" cy="533400"/>
          </a:xfrm>
          <a:custGeom>
            <a:avLst/>
            <a:gdLst/>
            <a:ahLst/>
            <a:cxnLst/>
            <a:rect l="l" t="t" r="r" b="b"/>
            <a:pathLst>
              <a:path w="1285875" h="533400">
                <a:moveTo>
                  <a:pt x="76202" y="0"/>
                </a:moveTo>
                <a:lnTo>
                  <a:pt x="1209673" y="0"/>
                </a:lnTo>
                <a:cubicBezTo>
                  <a:pt x="1251758" y="0"/>
                  <a:pt x="1285875" y="34117"/>
                  <a:pt x="1285875" y="76202"/>
                </a:cubicBezTo>
                <a:lnTo>
                  <a:pt x="1285875" y="457198"/>
                </a:lnTo>
                <a:cubicBezTo>
                  <a:pt x="1285875" y="499255"/>
                  <a:pt x="1251730" y="533400"/>
                  <a:pt x="1209673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6" name="Text 34"/>
          <p:cNvSpPr/>
          <p:nvPr/>
        </p:nvSpPr>
        <p:spPr>
          <a:xfrm>
            <a:off x="3880280" y="2431028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Approach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3880280" y="2621361"/>
            <a:ext cx="1200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L1 Regularization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3804213" y="3581302"/>
            <a:ext cx="1285875" cy="533400"/>
          </a:xfrm>
          <a:custGeom>
            <a:avLst/>
            <a:gdLst/>
            <a:ahLst/>
            <a:cxnLst/>
            <a:rect l="l" t="t" r="r" b="b"/>
            <a:pathLst>
              <a:path w="1285875" h="533400">
                <a:moveTo>
                  <a:pt x="76202" y="0"/>
                </a:moveTo>
                <a:lnTo>
                  <a:pt x="1209673" y="0"/>
                </a:lnTo>
                <a:cubicBezTo>
                  <a:pt x="1251758" y="0"/>
                  <a:pt x="1285875" y="34117"/>
                  <a:pt x="1285875" y="76202"/>
                </a:cubicBezTo>
                <a:lnTo>
                  <a:pt x="1285875" y="457198"/>
                </a:lnTo>
                <a:cubicBezTo>
                  <a:pt x="1285875" y="499255"/>
                  <a:pt x="1251730" y="533400"/>
                  <a:pt x="1209673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9" name="Text 37"/>
          <p:cNvSpPr/>
          <p:nvPr/>
        </p:nvSpPr>
        <p:spPr>
          <a:xfrm>
            <a:off x="3880280" y="3657372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Purpose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3880280" y="3847705"/>
            <a:ext cx="1200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Feature selection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3809504" y="4812938"/>
            <a:ext cx="1277408" cy="620183"/>
          </a:xfrm>
          <a:custGeom>
            <a:avLst/>
            <a:gdLst/>
            <a:ahLst/>
            <a:cxnLst/>
            <a:rect l="l" t="t" r="r" b="b"/>
            <a:pathLst>
              <a:path w="1277408" h="620183">
                <a:moveTo>
                  <a:pt x="76202" y="0"/>
                </a:moveTo>
                <a:lnTo>
                  <a:pt x="1201206" y="0"/>
                </a:lnTo>
                <a:cubicBezTo>
                  <a:pt x="1243292" y="0"/>
                  <a:pt x="1277408" y="34117"/>
                  <a:pt x="1277408" y="76202"/>
                </a:cubicBezTo>
                <a:lnTo>
                  <a:pt x="1277408" y="543981"/>
                </a:lnTo>
                <a:cubicBezTo>
                  <a:pt x="1277408" y="586067"/>
                  <a:pt x="1243292" y="620183"/>
                  <a:pt x="1201206" y="620183"/>
                </a:cubicBezTo>
                <a:lnTo>
                  <a:pt x="76202" y="620183"/>
                </a:lnTo>
                <a:cubicBezTo>
                  <a:pt x="34117" y="620183"/>
                  <a:pt x="0" y="586067"/>
                  <a:pt x="0" y="543981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2" name="Text 40"/>
          <p:cNvSpPr/>
          <p:nvPr/>
        </p:nvSpPr>
        <p:spPr>
          <a:xfrm>
            <a:off x="3890863" y="4894297"/>
            <a:ext cx="11715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3890863" y="5084634"/>
            <a:ext cx="1209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63.02%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5333835" y="1397500"/>
            <a:ext cx="1525058" cy="4163483"/>
          </a:xfrm>
          <a:custGeom>
            <a:avLst/>
            <a:gdLst/>
            <a:ahLst/>
            <a:cxnLst/>
            <a:rect l="l" t="t" r="r" b="b"/>
            <a:pathLst>
              <a:path w="1525058" h="4163483">
                <a:moveTo>
                  <a:pt x="114303" y="0"/>
                </a:moveTo>
                <a:lnTo>
                  <a:pt x="1410755" y="0"/>
                </a:lnTo>
                <a:cubicBezTo>
                  <a:pt x="1473883" y="0"/>
                  <a:pt x="1525058" y="51175"/>
                  <a:pt x="1525058" y="114303"/>
                </a:cubicBezTo>
                <a:lnTo>
                  <a:pt x="1525058" y="4049180"/>
                </a:lnTo>
                <a:cubicBezTo>
                  <a:pt x="1525058" y="4112308"/>
                  <a:pt x="1473883" y="4163483"/>
                  <a:pt x="1410755" y="4163483"/>
                </a:cubicBezTo>
                <a:lnTo>
                  <a:pt x="114303" y="4163483"/>
                </a:lnTo>
                <a:cubicBezTo>
                  <a:pt x="51175" y="4163483"/>
                  <a:pt x="0" y="4112308"/>
                  <a:pt x="0" y="4049180"/>
                </a:cubicBezTo>
                <a:lnTo>
                  <a:pt x="0" y="114303"/>
                </a:lnTo>
                <a:cubicBezTo>
                  <a:pt x="0" y="51218"/>
                  <a:pt x="51218" y="0"/>
                  <a:pt x="114303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30000"/>
                </a:srgbClr>
              </a:gs>
              <a:gs pos="100000">
                <a:srgbClr val="E07A5F">
                  <a:alpha val="10000"/>
                </a:srgbClr>
              </a:gs>
            </a:gsLst>
            <a:lin ang="5400000" scaled="1"/>
          </a:gra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5" name="Shape 43"/>
          <p:cNvSpPr/>
          <p:nvPr/>
        </p:nvSpPr>
        <p:spPr>
          <a:xfrm>
            <a:off x="5872758" y="1522348"/>
            <a:ext cx="448733" cy="448733"/>
          </a:xfrm>
          <a:custGeom>
            <a:avLst/>
            <a:gdLst/>
            <a:ahLst/>
            <a:cxnLst/>
            <a:rect l="l" t="t" r="r" b="b"/>
            <a:pathLst>
              <a:path w="448733" h="448733">
                <a:moveTo>
                  <a:pt x="114301" y="0"/>
                </a:moveTo>
                <a:lnTo>
                  <a:pt x="334432" y="0"/>
                </a:lnTo>
                <a:cubicBezTo>
                  <a:pt x="397559" y="0"/>
                  <a:pt x="448733" y="51174"/>
                  <a:pt x="448733" y="114301"/>
                </a:cubicBezTo>
                <a:lnTo>
                  <a:pt x="448733" y="334432"/>
                </a:lnTo>
                <a:cubicBezTo>
                  <a:pt x="448733" y="397559"/>
                  <a:pt x="397559" y="448733"/>
                  <a:pt x="334432" y="448733"/>
                </a:cubicBezTo>
                <a:lnTo>
                  <a:pt x="114301" y="448733"/>
                </a:lnTo>
                <a:cubicBezTo>
                  <a:pt x="51217" y="448733"/>
                  <a:pt x="0" y="397517"/>
                  <a:pt x="0" y="334432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E07A5F"/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6" name="Shape 44"/>
          <p:cNvSpPr/>
          <p:nvPr/>
        </p:nvSpPr>
        <p:spPr>
          <a:xfrm>
            <a:off x="6000750" y="1650341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53690" y="0"/>
                </a:moveTo>
                <a:lnTo>
                  <a:pt x="137033" y="0"/>
                </a:lnTo>
                <a:cubicBezTo>
                  <a:pt x="146893" y="0"/>
                  <a:pt x="154930" y="8111"/>
                  <a:pt x="154558" y="17934"/>
                </a:cubicBezTo>
                <a:cubicBezTo>
                  <a:pt x="154484" y="19906"/>
                  <a:pt x="154409" y="21878"/>
                  <a:pt x="154298" y="23812"/>
                </a:cubicBezTo>
                <a:lnTo>
                  <a:pt x="172752" y="23812"/>
                </a:lnTo>
                <a:cubicBezTo>
                  <a:pt x="182463" y="23812"/>
                  <a:pt x="191021" y="31849"/>
                  <a:pt x="190277" y="42342"/>
                </a:cubicBezTo>
                <a:cubicBezTo>
                  <a:pt x="187486" y="80925"/>
                  <a:pt x="167767" y="102133"/>
                  <a:pt x="146372" y="113221"/>
                </a:cubicBezTo>
                <a:cubicBezTo>
                  <a:pt x="140494" y="116272"/>
                  <a:pt x="134503" y="118542"/>
                  <a:pt x="128811" y="120216"/>
                </a:cubicBezTo>
                <a:cubicBezTo>
                  <a:pt x="121295" y="130857"/>
                  <a:pt x="113481" y="136475"/>
                  <a:pt x="107268" y="139489"/>
                </a:cubicBezTo>
                <a:lnTo>
                  <a:pt x="107268" y="166688"/>
                </a:lnTo>
                <a:lnTo>
                  <a:pt x="131080" y="166688"/>
                </a:lnTo>
                <a:cubicBezTo>
                  <a:pt x="137666" y="166688"/>
                  <a:pt x="142987" y="172008"/>
                  <a:pt x="142987" y="178594"/>
                </a:cubicBezTo>
                <a:cubicBezTo>
                  <a:pt x="142987" y="185179"/>
                  <a:pt x="137666" y="190500"/>
                  <a:pt x="131080" y="190500"/>
                </a:cubicBezTo>
                <a:lnTo>
                  <a:pt x="59643" y="190500"/>
                </a:lnTo>
                <a:cubicBezTo>
                  <a:pt x="53057" y="190500"/>
                  <a:pt x="47737" y="185179"/>
                  <a:pt x="47737" y="178594"/>
                </a:cubicBezTo>
                <a:cubicBezTo>
                  <a:pt x="47737" y="172008"/>
                  <a:pt x="53057" y="166688"/>
                  <a:pt x="59643" y="166688"/>
                </a:cubicBezTo>
                <a:lnTo>
                  <a:pt x="83455" y="166688"/>
                </a:lnTo>
                <a:lnTo>
                  <a:pt x="83455" y="139489"/>
                </a:lnTo>
                <a:cubicBezTo>
                  <a:pt x="77502" y="136624"/>
                  <a:pt x="70098" y="131304"/>
                  <a:pt x="62880" y="121518"/>
                </a:cubicBezTo>
                <a:cubicBezTo>
                  <a:pt x="56034" y="119732"/>
                  <a:pt x="48592" y="117016"/>
                  <a:pt x="41337" y="112923"/>
                </a:cubicBezTo>
                <a:cubicBezTo>
                  <a:pt x="21208" y="101650"/>
                  <a:pt x="3051" y="80404"/>
                  <a:pt x="446" y="42267"/>
                </a:cubicBezTo>
                <a:cubicBezTo>
                  <a:pt x="-260" y="31812"/>
                  <a:pt x="8260" y="23775"/>
                  <a:pt x="17971" y="23775"/>
                </a:cubicBezTo>
                <a:lnTo>
                  <a:pt x="36426" y="23775"/>
                </a:lnTo>
                <a:cubicBezTo>
                  <a:pt x="36314" y="21841"/>
                  <a:pt x="36240" y="19906"/>
                  <a:pt x="36165" y="17897"/>
                </a:cubicBezTo>
                <a:cubicBezTo>
                  <a:pt x="35793" y="8037"/>
                  <a:pt x="43830" y="-37"/>
                  <a:pt x="53690" y="-37"/>
                </a:cubicBezTo>
                <a:close/>
                <a:moveTo>
                  <a:pt x="37765" y="41672"/>
                </a:moveTo>
                <a:lnTo>
                  <a:pt x="18269" y="41672"/>
                </a:lnTo>
                <a:cubicBezTo>
                  <a:pt x="20575" y="73186"/>
                  <a:pt x="35049" y="88962"/>
                  <a:pt x="49969" y="97334"/>
                </a:cubicBezTo>
                <a:cubicBezTo>
                  <a:pt x="44611" y="83455"/>
                  <a:pt x="40184" y="65336"/>
                  <a:pt x="37765" y="41672"/>
                </a:cubicBezTo>
                <a:close/>
                <a:moveTo>
                  <a:pt x="141387" y="95548"/>
                </a:moveTo>
                <a:cubicBezTo>
                  <a:pt x="156456" y="86692"/>
                  <a:pt x="170073" y="70954"/>
                  <a:pt x="172380" y="41672"/>
                </a:cubicBezTo>
                <a:lnTo>
                  <a:pt x="152921" y="41672"/>
                </a:lnTo>
                <a:cubicBezTo>
                  <a:pt x="150614" y="64331"/>
                  <a:pt x="146447" y="81930"/>
                  <a:pt x="141387" y="95548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7" name="Text 45"/>
          <p:cNvSpPr/>
          <p:nvPr/>
        </p:nvSpPr>
        <p:spPr>
          <a:xfrm>
            <a:off x="5415293" y="2050191"/>
            <a:ext cx="1362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Random Forest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5453393" y="2354959"/>
            <a:ext cx="1285875" cy="533400"/>
          </a:xfrm>
          <a:custGeom>
            <a:avLst/>
            <a:gdLst/>
            <a:ahLst/>
            <a:cxnLst/>
            <a:rect l="l" t="t" r="r" b="b"/>
            <a:pathLst>
              <a:path w="1285875" h="533400">
                <a:moveTo>
                  <a:pt x="76202" y="0"/>
                </a:moveTo>
                <a:lnTo>
                  <a:pt x="1209673" y="0"/>
                </a:lnTo>
                <a:cubicBezTo>
                  <a:pt x="1251758" y="0"/>
                  <a:pt x="1285875" y="34117"/>
                  <a:pt x="1285875" y="76202"/>
                </a:cubicBezTo>
                <a:lnTo>
                  <a:pt x="1285875" y="457198"/>
                </a:lnTo>
                <a:cubicBezTo>
                  <a:pt x="1285875" y="499255"/>
                  <a:pt x="1251730" y="533400"/>
                  <a:pt x="1209673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49" name="Text 47"/>
          <p:cNvSpPr/>
          <p:nvPr/>
        </p:nvSpPr>
        <p:spPr>
          <a:xfrm>
            <a:off x="5529461" y="2431028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Approach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5529461" y="2621361"/>
            <a:ext cx="1200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Ensemble (Bagging)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5453393" y="3496801"/>
            <a:ext cx="1285875" cy="723900"/>
          </a:xfrm>
          <a:custGeom>
            <a:avLst/>
            <a:gdLst/>
            <a:ahLst/>
            <a:cxnLst/>
            <a:rect l="l" t="t" r="r" b="b"/>
            <a:pathLst>
              <a:path w="1285875" h="723900">
                <a:moveTo>
                  <a:pt x="76198" y="0"/>
                </a:moveTo>
                <a:lnTo>
                  <a:pt x="1209677" y="0"/>
                </a:lnTo>
                <a:cubicBezTo>
                  <a:pt x="1251732" y="0"/>
                  <a:pt x="1285875" y="34143"/>
                  <a:pt x="1285875" y="76198"/>
                </a:cubicBezTo>
                <a:lnTo>
                  <a:pt x="1285875" y="647702"/>
                </a:lnTo>
                <a:cubicBezTo>
                  <a:pt x="1285875" y="689757"/>
                  <a:pt x="1251732" y="723900"/>
                  <a:pt x="1209677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52" name="Text 50"/>
          <p:cNvSpPr/>
          <p:nvPr/>
        </p:nvSpPr>
        <p:spPr>
          <a:xfrm>
            <a:off x="5529461" y="3572870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Purpose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5529461" y="3763203"/>
            <a:ext cx="12001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Best - Individual Claims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5453393" y="4828812"/>
            <a:ext cx="1285875" cy="609600"/>
          </a:xfrm>
          <a:custGeom>
            <a:avLst/>
            <a:gdLst/>
            <a:ahLst/>
            <a:cxnLst/>
            <a:rect l="l" t="t" r="r" b="b"/>
            <a:pathLst>
              <a:path w="1285875" h="609600">
                <a:moveTo>
                  <a:pt x="76200" y="0"/>
                </a:moveTo>
                <a:lnTo>
                  <a:pt x="1209675" y="0"/>
                </a:lnTo>
                <a:cubicBezTo>
                  <a:pt x="1251731" y="0"/>
                  <a:pt x="1285875" y="34144"/>
                  <a:pt x="1285875" y="76200"/>
                </a:cubicBezTo>
                <a:lnTo>
                  <a:pt x="1285875" y="533400"/>
                </a:lnTo>
                <a:cubicBezTo>
                  <a:pt x="1285875" y="575456"/>
                  <a:pt x="1251731" y="609600"/>
                  <a:pt x="1209675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/>
              </a:gs>
              <a:gs pos="100000">
                <a:srgbClr val="E07A5F">
                  <a:alpha val="70000"/>
                </a:srgbClr>
              </a:gs>
            </a:gsLst>
            <a:lin ang="2700000" scaled="1"/>
          </a:gradFill>
          <a:ln/>
        </p:spPr>
        <p:txBody>
          <a:bodyPr/>
          <a:lstStyle/>
          <a:p>
            <a:endParaRPr lang="en-BE"/>
          </a:p>
        </p:txBody>
      </p:sp>
      <p:sp>
        <p:nvSpPr>
          <p:cNvPr id="55" name="Text 53"/>
          <p:cNvSpPr/>
          <p:nvPr/>
        </p:nvSpPr>
        <p:spPr>
          <a:xfrm>
            <a:off x="5529461" y="4904882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FFFF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5529461" y="5095215"/>
            <a:ext cx="1228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40.53%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983016" y="1397500"/>
            <a:ext cx="1525058" cy="4163483"/>
          </a:xfrm>
          <a:custGeom>
            <a:avLst/>
            <a:gdLst/>
            <a:ahLst/>
            <a:cxnLst/>
            <a:rect l="l" t="t" r="r" b="b"/>
            <a:pathLst>
              <a:path w="1525058" h="4163483">
                <a:moveTo>
                  <a:pt x="114303" y="0"/>
                </a:moveTo>
                <a:lnTo>
                  <a:pt x="1410755" y="0"/>
                </a:lnTo>
                <a:cubicBezTo>
                  <a:pt x="1473883" y="0"/>
                  <a:pt x="1525058" y="51175"/>
                  <a:pt x="1525058" y="114303"/>
                </a:cubicBezTo>
                <a:lnTo>
                  <a:pt x="1525058" y="4049180"/>
                </a:lnTo>
                <a:cubicBezTo>
                  <a:pt x="1525058" y="4112308"/>
                  <a:pt x="1473883" y="4163483"/>
                  <a:pt x="1410755" y="4163483"/>
                </a:cubicBezTo>
                <a:lnTo>
                  <a:pt x="114303" y="4163483"/>
                </a:lnTo>
                <a:cubicBezTo>
                  <a:pt x="51175" y="4163483"/>
                  <a:pt x="0" y="4112308"/>
                  <a:pt x="0" y="4049180"/>
                </a:cubicBezTo>
                <a:lnTo>
                  <a:pt x="0" y="114303"/>
                </a:lnTo>
                <a:cubicBezTo>
                  <a:pt x="0" y="51218"/>
                  <a:pt x="51218" y="0"/>
                  <a:pt x="114303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54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8" name="Shape 56"/>
          <p:cNvSpPr/>
          <p:nvPr/>
        </p:nvSpPr>
        <p:spPr>
          <a:xfrm>
            <a:off x="7521939" y="1522348"/>
            <a:ext cx="448733" cy="448733"/>
          </a:xfrm>
          <a:custGeom>
            <a:avLst/>
            <a:gdLst/>
            <a:ahLst/>
            <a:cxnLst/>
            <a:rect l="l" t="t" r="r" b="b"/>
            <a:pathLst>
              <a:path w="448733" h="448733">
                <a:moveTo>
                  <a:pt x="114301" y="0"/>
                </a:moveTo>
                <a:lnTo>
                  <a:pt x="334432" y="0"/>
                </a:lnTo>
                <a:cubicBezTo>
                  <a:pt x="397559" y="0"/>
                  <a:pt x="448733" y="51174"/>
                  <a:pt x="448733" y="114301"/>
                </a:cubicBezTo>
                <a:lnTo>
                  <a:pt x="448733" y="334432"/>
                </a:lnTo>
                <a:cubicBezTo>
                  <a:pt x="448733" y="397559"/>
                  <a:pt x="397559" y="448733"/>
                  <a:pt x="334432" y="448733"/>
                </a:cubicBezTo>
                <a:lnTo>
                  <a:pt x="114301" y="448733"/>
                </a:lnTo>
                <a:cubicBezTo>
                  <a:pt x="51217" y="448733"/>
                  <a:pt x="0" y="397517"/>
                  <a:pt x="0" y="334432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8D99AE">
              <a:alpha val="30196"/>
            </a:srgbClr>
          </a:solidFill>
          <a:ln w="14111">
            <a:solidFill>
              <a:srgbClr val="8D99AE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9" name="Text 57"/>
          <p:cNvSpPr/>
          <p:nvPr/>
        </p:nvSpPr>
        <p:spPr>
          <a:xfrm>
            <a:off x="7646293" y="1612306"/>
            <a:ext cx="200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7064475" y="2050191"/>
            <a:ext cx="1362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XGBoost (Basic)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7102575" y="2354959"/>
            <a:ext cx="1285875" cy="533400"/>
          </a:xfrm>
          <a:custGeom>
            <a:avLst/>
            <a:gdLst/>
            <a:ahLst/>
            <a:cxnLst/>
            <a:rect l="l" t="t" r="r" b="b"/>
            <a:pathLst>
              <a:path w="1285875" h="533400">
                <a:moveTo>
                  <a:pt x="76202" y="0"/>
                </a:moveTo>
                <a:lnTo>
                  <a:pt x="1209673" y="0"/>
                </a:lnTo>
                <a:cubicBezTo>
                  <a:pt x="1251758" y="0"/>
                  <a:pt x="1285875" y="34117"/>
                  <a:pt x="1285875" y="76202"/>
                </a:cubicBezTo>
                <a:lnTo>
                  <a:pt x="1285875" y="457198"/>
                </a:lnTo>
                <a:cubicBezTo>
                  <a:pt x="1285875" y="499255"/>
                  <a:pt x="1251730" y="533400"/>
                  <a:pt x="1209673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2" name="Text 60"/>
          <p:cNvSpPr/>
          <p:nvPr/>
        </p:nvSpPr>
        <p:spPr>
          <a:xfrm>
            <a:off x="7178642" y="2431028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Approach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7178642" y="2621361"/>
            <a:ext cx="1200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Gradient Boosting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7102575" y="3581302"/>
            <a:ext cx="1285875" cy="533400"/>
          </a:xfrm>
          <a:custGeom>
            <a:avLst/>
            <a:gdLst/>
            <a:ahLst/>
            <a:cxnLst/>
            <a:rect l="l" t="t" r="r" b="b"/>
            <a:pathLst>
              <a:path w="1285875" h="533400">
                <a:moveTo>
                  <a:pt x="76202" y="0"/>
                </a:moveTo>
                <a:lnTo>
                  <a:pt x="1209673" y="0"/>
                </a:lnTo>
                <a:cubicBezTo>
                  <a:pt x="1251758" y="0"/>
                  <a:pt x="1285875" y="34117"/>
                  <a:pt x="1285875" y="76202"/>
                </a:cubicBezTo>
                <a:lnTo>
                  <a:pt x="1285875" y="457198"/>
                </a:lnTo>
                <a:cubicBezTo>
                  <a:pt x="1285875" y="499255"/>
                  <a:pt x="1251730" y="533400"/>
                  <a:pt x="1209673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65" name="Text 63"/>
          <p:cNvSpPr/>
          <p:nvPr/>
        </p:nvSpPr>
        <p:spPr>
          <a:xfrm>
            <a:off x="7178642" y="3657372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Purpose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7178642" y="3847705"/>
            <a:ext cx="1200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Non-linear patterns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7107866" y="4812938"/>
            <a:ext cx="1277408" cy="620183"/>
          </a:xfrm>
          <a:custGeom>
            <a:avLst/>
            <a:gdLst/>
            <a:ahLst/>
            <a:cxnLst/>
            <a:rect l="l" t="t" r="r" b="b"/>
            <a:pathLst>
              <a:path w="1277408" h="620183">
                <a:moveTo>
                  <a:pt x="76202" y="0"/>
                </a:moveTo>
                <a:lnTo>
                  <a:pt x="1201206" y="0"/>
                </a:lnTo>
                <a:cubicBezTo>
                  <a:pt x="1243292" y="0"/>
                  <a:pt x="1277408" y="34117"/>
                  <a:pt x="1277408" y="76202"/>
                </a:cubicBezTo>
                <a:lnTo>
                  <a:pt x="1277408" y="543981"/>
                </a:lnTo>
                <a:cubicBezTo>
                  <a:pt x="1277408" y="586067"/>
                  <a:pt x="1243292" y="620183"/>
                  <a:pt x="1201206" y="620183"/>
                </a:cubicBezTo>
                <a:lnTo>
                  <a:pt x="76202" y="620183"/>
                </a:lnTo>
                <a:cubicBezTo>
                  <a:pt x="34117" y="620183"/>
                  <a:pt x="0" y="586067"/>
                  <a:pt x="0" y="543981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8" name="Text 66"/>
          <p:cNvSpPr/>
          <p:nvPr/>
        </p:nvSpPr>
        <p:spPr>
          <a:xfrm>
            <a:off x="7189226" y="4894297"/>
            <a:ext cx="11715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7189226" y="5084634"/>
            <a:ext cx="1209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40.53%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8632197" y="1397500"/>
            <a:ext cx="1525058" cy="4163483"/>
          </a:xfrm>
          <a:custGeom>
            <a:avLst/>
            <a:gdLst/>
            <a:ahLst/>
            <a:cxnLst/>
            <a:rect l="l" t="t" r="r" b="b"/>
            <a:pathLst>
              <a:path w="1525058" h="4163483">
                <a:moveTo>
                  <a:pt x="114303" y="0"/>
                </a:moveTo>
                <a:lnTo>
                  <a:pt x="1410755" y="0"/>
                </a:lnTo>
                <a:cubicBezTo>
                  <a:pt x="1473883" y="0"/>
                  <a:pt x="1525058" y="51175"/>
                  <a:pt x="1525058" y="114303"/>
                </a:cubicBezTo>
                <a:lnTo>
                  <a:pt x="1525058" y="4049180"/>
                </a:lnTo>
                <a:cubicBezTo>
                  <a:pt x="1525058" y="4112308"/>
                  <a:pt x="1473883" y="4163483"/>
                  <a:pt x="1410755" y="4163483"/>
                </a:cubicBezTo>
                <a:lnTo>
                  <a:pt x="114303" y="4163483"/>
                </a:lnTo>
                <a:cubicBezTo>
                  <a:pt x="51175" y="4163483"/>
                  <a:pt x="0" y="4112308"/>
                  <a:pt x="0" y="4049180"/>
                </a:cubicBezTo>
                <a:lnTo>
                  <a:pt x="0" y="114303"/>
                </a:lnTo>
                <a:cubicBezTo>
                  <a:pt x="0" y="51218"/>
                  <a:pt x="51218" y="0"/>
                  <a:pt x="114303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54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1" name="Shape 69"/>
          <p:cNvSpPr/>
          <p:nvPr/>
        </p:nvSpPr>
        <p:spPr>
          <a:xfrm>
            <a:off x="9171120" y="1522348"/>
            <a:ext cx="448733" cy="448733"/>
          </a:xfrm>
          <a:custGeom>
            <a:avLst/>
            <a:gdLst/>
            <a:ahLst/>
            <a:cxnLst/>
            <a:rect l="l" t="t" r="r" b="b"/>
            <a:pathLst>
              <a:path w="448733" h="448733">
                <a:moveTo>
                  <a:pt x="114301" y="0"/>
                </a:moveTo>
                <a:lnTo>
                  <a:pt x="334432" y="0"/>
                </a:lnTo>
                <a:cubicBezTo>
                  <a:pt x="397559" y="0"/>
                  <a:pt x="448733" y="51174"/>
                  <a:pt x="448733" y="114301"/>
                </a:cubicBezTo>
                <a:lnTo>
                  <a:pt x="448733" y="334432"/>
                </a:lnTo>
                <a:cubicBezTo>
                  <a:pt x="448733" y="397559"/>
                  <a:pt x="397559" y="448733"/>
                  <a:pt x="334432" y="448733"/>
                </a:cubicBezTo>
                <a:lnTo>
                  <a:pt x="114301" y="448733"/>
                </a:lnTo>
                <a:cubicBezTo>
                  <a:pt x="51217" y="448733"/>
                  <a:pt x="0" y="397517"/>
                  <a:pt x="0" y="334432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8D99AE">
              <a:alpha val="30196"/>
            </a:srgbClr>
          </a:solidFill>
          <a:ln w="14111">
            <a:solidFill>
              <a:srgbClr val="8D99AE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2" name="Text 70"/>
          <p:cNvSpPr/>
          <p:nvPr/>
        </p:nvSpPr>
        <p:spPr>
          <a:xfrm>
            <a:off x="9294151" y="1612306"/>
            <a:ext cx="200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</a:t>
            </a:r>
            <a:endParaRPr lang="en-US" sz="1600" dirty="0"/>
          </a:p>
        </p:txBody>
      </p:sp>
      <p:sp>
        <p:nvSpPr>
          <p:cNvPr id="73" name="Text 71"/>
          <p:cNvSpPr/>
          <p:nvPr/>
        </p:nvSpPr>
        <p:spPr>
          <a:xfrm>
            <a:off x="8713655" y="2050191"/>
            <a:ext cx="1362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XGBoost (Tuned)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8751755" y="2354959"/>
            <a:ext cx="1285875" cy="723900"/>
          </a:xfrm>
          <a:custGeom>
            <a:avLst/>
            <a:gdLst/>
            <a:ahLst/>
            <a:cxnLst/>
            <a:rect l="l" t="t" r="r" b="b"/>
            <a:pathLst>
              <a:path w="1285875" h="723900">
                <a:moveTo>
                  <a:pt x="76198" y="0"/>
                </a:moveTo>
                <a:lnTo>
                  <a:pt x="1209677" y="0"/>
                </a:lnTo>
                <a:cubicBezTo>
                  <a:pt x="1251732" y="0"/>
                  <a:pt x="1285875" y="34143"/>
                  <a:pt x="1285875" y="76198"/>
                </a:cubicBezTo>
                <a:lnTo>
                  <a:pt x="1285875" y="647702"/>
                </a:lnTo>
                <a:cubicBezTo>
                  <a:pt x="1285875" y="689757"/>
                  <a:pt x="1251732" y="723900"/>
                  <a:pt x="1209677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75" name="Text 73"/>
          <p:cNvSpPr/>
          <p:nvPr/>
        </p:nvSpPr>
        <p:spPr>
          <a:xfrm>
            <a:off x="8827823" y="2431028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Approach</a:t>
            </a:r>
            <a:endParaRPr lang="en-US" sz="1600" dirty="0"/>
          </a:p>
        </p:txBody>
      </p:sp>
      <p:sp>
        <p:nvSpPr>
          <p:cNvPr id="76" name="Text 74"/>
          <p:cNvSpPr/>
          <p:nvPr/>
        </p:nvSpPr>
        <p:spPr>
          <a:xfrm>
            <a:off x="8827823" y="2621361"/>
            <a:ext cx="12001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Hyperparameter Search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8751755" y="3581302"/>
            <a:ext cx="1285875" cy="723900"/>
          </a:xfrm>
          <a:custGeom>
            <a:avLst/>
            <a:gdLst/>
            <a:ahLst/>
            <a:cxnLst/>
            <a:rect l="l" t="t" r="r" b="b"/>
            <a:pathLst>
              <a:path w="1285875" h="723900">
                <a:moveTo>
                  <a:pt x="76198" y="0"/>
                </a:moveTo>
                <a:lnTo>
                  <a:pt x="1209677" y="0"/>
                </a:lnTo>
                <a:cubicBezTo>
                  <a:pt x="1251732" y="0"/>
                  <a:pt x="1285875" y="34143"/>
                  <a:pt x="1285875" y="76198"/>
                </a:cubicBezTo>
                <a:lnTo>
                  <a:pt x="1285875" y="647702"/>
                </a:lnTo>
                <a:cubicBezTo>
                  <a:pt x="1285875" y="689757"/>
                  <a:pt x="1251732" y="723900"/>
                  <a:pt x="1209677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78" name="Text 76"/>
          <p:cNvSpPr/>
          <p:nvPr/>
        </p:nvSpPr>
        <p:spPr>
          <a:xfrm>
            <a:off x="8827823" y="3657372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Purpose</a:t>
            </a:r>
            <a:endParaRPr lang="en-US" sz="1600" dirty="0"/>
          </a:p>
        </p:txBody>
      </p:sp>
      <p:sp>
        <p:nvSpPr>
          <p:cNvPr id="79" name="Text 77"/>
          <p:cNvSpPr/>
          <p:nvPr/>
        </p:nvSpPr>
        <p:spPr>
          <a:xfrm>
            <a:off x="8827823" y="3847705"/>
            <a:ext cx="12001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Optimized performance</a:t>
            </a:r>
            <a:endParaRPr lang="en-US" sz="1600" dirty="0"/>
          </a:p>
        </p:txBody>
      </p:sp>
      <p:sp>
        <p:nvSpPr>
          <p:cNvPr id="80" name="Shape 78"/>
          <p:cNvSpPr/>
          <p:nvPr/>
        </p:nvSpPr>
        <p:spPr>
          <a:xfrm>
            <a:off x="8757047" y="4812938"/>
            <a:ext cx="1277408" cy="620183"/>
          </a:xfrm>
          <a:custGeom>
            <a:avLst/>
            <a:gdLst/>
            <a:ahLst/>
            <a:cxnLst/>
            <a:rect l="l" t="t" r="r" b="b"/>
            <a:pathLst>
              <a:path w="1277408" h="620183">
                <a:moveTo>
                  <a:pt x="76202" y="0"/>
                </a:moveTo>
                <a:lnTo>
                  <a:pt x="1201206" y="0"/>
                </a:lnTo>
                <a:cubicBezTo>
                  <a:pt x="1243292" y="0"/>
                  <a:pt x="1277408" y="34117"/>
                  <a:pt x="1277408" y="76202"/>
                </a:cubicBezTo>
                <a:lnTo>
                  <a:pt x="1277408" y="543981"/>
                </a:lnTo>
                <a:cubicBezTo>
                  <a:pt x="1277408" y="586067"/>
                  <a:pt x="1243292" y="620183"/>
                  <a:pt x="1201206" y="620183"/>
                </a:cubicBezTo>
                <a:lnTo>
                  <a:pt x="76202" y="620183"/>
                </a:lnTo>
                <a:cubicBezTo>
                  <a:pt x="34117" y="620183"/>
                  <a:pt x="0" y="586067"/>
                  <a:pt x="0" y="543981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1" name="Text 79"/>
          <p:cNvSpPr/>
          <p:nvPr/>
        </p:nvSpPr>
        <p:spPr>
          <a:xfrm>
            <a:off x="8838406" y="4894297"/>
            <a:ext cx="11715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</a:t>
            </a:r>
            <a:endParaRPr lang="en-US" sz="1600" dirty="0"/>
          </a:p>
        </p:txBody>
      </p:sp>
      <p:sp>
        <p:nvSpPr>
          <p:cNvPr id="82" name="Text 80"/>
          <p:cNvSpPr/>
          <p:nvPr/>
        </p:nvSpPr>
        <p:spPr>
          <a:xfrm>
            <a:off x="8838406" y="5084634"/>
            <a:ext cx="1209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40.82%</a:t>
            </a:r>
            <a:endParaRPr lang="en-US" sz="1600" dirty="0"/>
          </a:p>
        </p:txBody>
      </p:sp>
      <p:sp>
        <p:nvSpPr>
          <p:cNvPr id="83" name="Shape 81"/>
          <p:cNvSpPr/>
          <p:nvPr/>
        </p:nvSpPr>
        <p:spPr>
          <a:xfrm>
            <a:off x="10281378" y="1397500"/>
            <a:ext cx="1525058" cy="4163483"/>
          </a:xfrm>
          <a:custGeom>
            <a:avLst/>
            <a:gdLst/>
            <a:ahLst/>
            <a:cxnLst/>
            <a:rect l="l" t="t" r="r" b="b"/>
            <a:pathLst>
              <a:path w="1525058" h="4163483">
                <a:moveTo>
                  <a:pt x="114303" y="0"/>
                </a:moveTo>
                <a:lnTo>
                  <a:pt x="1410755" y="0"/>
                </a:lnTo>
                <a:cubicBezTo>
                  <a:pt x="1473883" y="0"/>
                  <a:pt x="1525058" y="51175"/>
                  <a:pt x="1525058" y="114303"/>
                </a:cubicBezTo>
                <a:lnTo>
                  <a:pt x="1525058" y="4049180"/>
                </a:lnTo>
                <a:cubicBezTo>
                  <a:pt x="1525058" y="4112308"/>
                  <a:pt x="1473883" y="4163483"/>
                  <a:pt x="1410755" y="4163483"/>
                </a:cubicBezTo>
                <a:lnTo>
                  <a:pt x="114303" y="4163483"/>
                </a:lnTo>
                <a:cubicBezTo>
                  <a:pt x="51175" y="4163483"/>
                  <a:pt x="0" y="4112308"/>
                  <a:pt x="0" y="4049180"/>
                </a:cubicBezTo>
                <a:lnTo>
                  <a:pt x="0" y="114303"/>
                </a:lnTo>
                <a:cubicBezTo>
                  <a:pt x="0" y="51218"/>
                  <a:pt x="51218" y="0"/>
                  <a:pt x="114303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54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4" name="Shape 82"/>
          <p:cNvSpPr/>
          <p:nvPr/>
        </p:nvSpPr>
        <p:spPr>
          <a:xfrm>
            <a:off x="10820301" y="1522348"/>
            <a:ext cx="448733" cy="448733"/>
          </a:xfrm>
          <a:custGeom>
            <a:avLst/>
            <a:gdLst/>
            <a:ahLst/>
            <a:cxnLst/>
            <a:rect l="l" t="t" r="r" b="b"/>
            <a:pathLst>
              <a:path w="448733" h="448733">
                <a:moveTo>
                  <a:pt x="114301" y="0"/>
                </a:moveTo>
                <a:lnTo>
                  <a:pt x="334432" y="0"/>
                </a:lnTo>
                <a:cubicBezTo>
                  <a:pt x="397559" y="0"/>
                  <a:pt x="448733" y="51174"/>
                  <a:pt x="448733" y="114301"/>
                </a:cubicBezTo>
                <a:lnTo>
                  <a:pt x="448733" y="334432"/>
                </a:lnTo>
                <a:cubicBezTo>
                  <a:pt x="448733" y="397559"/>
                  <a:pt x="397559" y="448733"/>
                  <a:pt x="334432" y="448733"/>
                </a:cubicBezTo>
                <a:lnTo>
                  <a:pt x="114301" y="448733"/>
                </a:lnTo>
                <a:cubicBezTo>
                  <a:pt x="51217" y="448733"/>
                  <a:pt x="0" y="397517"/>
                  <a:pt x="0" y="334432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8D99AE">
              <a:alpha val="30196"/>
            </a:srgbClr>
          </a:solidFill>
          <a:ln w="14111">
            <a:solidFill>
              <a:srgbClr val="8D99AE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5" name="Text 83"/>
          <p:cNvSpPr/>
          <p:nvPr/>
        </p:nvSpPr>
        <p:spPr>
          <a:xfrm>
            <a:off x="10952262" y="1612306"/>
            <a:ext cx="180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</a:t>
            </a:r>
            <a:endParaRPr lang="en-US" sz="1600" dirty="0"/>
          </a:p>
        </p:txBody>
      </p:sp>
      <p:sp>
        <p:nvSpPr>
          <p:cNvPr id="86" name="Text 84"/>
          <p:cNvSpPr/>
          <p:nvPr/>
        </p:nvSpPr>
        <p:spPr>
          <a:xfrm>
            <a:off x="10362837" y="2050191"/>
            <a:ext cx="1362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Actuarial XGBoost</a:t>
            </a:r>
            <a:endParaRPr lang="en-US" sz="1600" dirty="0"/>
          </a:p>
        </p:txBody>
      </p:sp>
      <p:sp>
        <p:nvSpPr>
          <p:cNvPr id="87" name="Shape 85"/>
          <p:cNvSpPr/>
          <p:nvPr/>
        </p:nvSpPr>
        <p:spPr>
          <a:xfrm>
            <a:off x="10400937" y="2354959"/>
            <a:ext cx="1285875" cy="533400"/>
          </a:xfrm>
          <a:custGeom>
            <a:avLst/>
            <a:gdLst/>
            <a:ahLst/>
            <a:cxnLst/>
            <a:rect l="l" t="t" r="r" b="b"/>
            <a:pathLst>
              <a:path w="1285875" h="533400">
                <a:moveTo>
                  <a:pt x="76202" y="0"/>
                </a:moveTo>
                <a:lnTo>
                  <a:pt x="1209673" y="0"/>
                </a:lnTo>
                <a:cubicBezTo>
                  <a:pt x="1251758" y="0"/>
                  <a:pt x="1285875" y="34117"/>
                  <a:pt x="1285875" y="76202"/>
                </a:cubicBezTo>
                <a:lnTo>
                  <a:pt x="1285875" y="457198"/>
                </a:lnTo>
                <a:cubicBezTo>
                  <a:pt x="1285875" y="499255"/>
                  <a:pt x="1251730" y="533400"/>
                  <a:pt x="1209673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8" name="Text 86"/>
          <p:cNvSpPr/>
          <p:nvPr/>
        </p:nvSpPr>
        <p:spPr>
          <a:xfrm>
            <a:off x="10477005" y="2431028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Approach</a:t>
            </a:r>
            <a:endParaRPr lang="en-US" sz="1600" dirty="0"/>
          </a:p>
        </p:txBody>
      </p:sp>
      <p:sp>
        <p:nvSpPr>
          <p:cNvPr id="89" name="Text 87"/>
          <p:cNvSpPr/>
          <p:nvPr/>
        </p:nvSpPr>
        <p:spPr>
          <a:xfrm>
            <a:off x="10477005" y="2621361"/>
            <a:ext cx="1200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Gamma Loss</a:t>
            </a:r>
            <a:endParaRPr lang="en-US" sz="1600" dirty="0"/>
          </a:p>
        </p:txBody>
      </p:sp>
      <p:sp>
        <p:nvSpPr>
          <p:cNvPr id="90" name="Shape 88"/>
          <p:cNvSpPr/>
          <p:nvPr/>
        </p:nvSpPr>
        <p:spPr>
          <a:xfrm>
            <a:off x="10400937" y="3486220"/>
            <a:ext cx="1285875" cy="723900"/>
          </a:xfrm>
          <a:custGeom>
            <a:avLst/>
            <a:gdLst/>
            <a:ahLst/>
            <a:cxnLst/>
            <a:rect l="l" t="t" r="r" b="b"/>
            <a:pathLst>
              <a:path w="1285875" h="723900">
                <a:moveTo>
                  <a:pt x="76198" y="0"/>
                </a:moveTo>
                <a:lnTo>
                  <a:pt x="1209677" y="0"/>
                </a:lnTo>
                <a:cubicBezTo>
                  <a:pt x="1251732" y="0"/>
                  <a:pt x="1285875" y="34143"/>
                  <a:pt x="1285875" y="76198"/>
                </a:cubicBezTo>
                <a:lnTo>
                  <a:pt x="1285875" y="647702"/>
                </a:lnTo>
                <a:cubicBezTo>
                  <a:pt x="1285875" y="689757"/>
                  <a:pt x="1251732" y="723900"/>
                  <a:pt x="1209677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91" name="Text 89"/>
          <p:cNvSpPr/>
          <p:nvPr/>
        </p:nvSpPr>
        <p:spPr>
          <a:xfrm>
            <a:off x="10477005" y="3562285"/>
            <a:ext cx="1190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Purpose</a:t>
            </a:r>
            <a:endParaRPr lang="en-US" sz="1600" dirty="0"/>
          </a:p>
        </p:txBody>
      </p:sp>
      <p:sp>
        <p:nvSpPr>
          <p:cNvPr id="92" name="Text 90"/>
          <p:cNvSpPr/>
          <p:nvPr/>
        </p:nvSpPr>
        <p:spPr>
          <a:xfrm>
            <a:off x="10477005" y="3752622"/>
            <a:ext cx="12001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Best for portfolio risk</a:t>
            </a:r>
            <a:endParaRPr lang="en-US" sz="1600" dirty="0"/>
          </a:p>
        </p:txBody>
      </p:sp>
      <p:sp>
        <p:nvSpPr>
          <p:cNvPr id="93" name="Shape 91"/>
          <p:cNvSpPr/>
          <p:nvPr/>
        </p:nvSpPr>
        <p:spPr>
          <a:xfrm>
            <a:off x="10406229" y="4812938"/>
            <a:ext cx="1277408" cy="620183"/>
          </a:xfrm>
          <a:custGeom>
            <a:avLst/>
            <a:gdLst/>
            <a:ahLst/>
            <a:cxnLst/>
            <a:rect l="l" t="t" r="r" b="b"/>
            <a:pathLst>
              <a:path w="1277408" h="620183">
                <a:moveTo>
                  <a:pt x="76202" y="0"/>
                </a:moveTo>
                <a:lnTo>
                  <a:pt x="1201206" y="0"/>
                </a:lnTo>
                <a:cubicBezTo>
                  <a:pt x="1243292" y="0"/>
                  <a:pt x="1277408" y="34117"/>
                  <a:pt x="1277408" y="76202"/>
                </a:cubicBezTo>
                <a:lnTo>
                  <a:pt x="1277408" y="543981"/>
                </a:lnTo>
                <a:cubicBezTo>
                  <a:pt x="1277408" y="586067"/>
                  <a:pt x="1243292" y="620183"/>
                  <a:pt x="1201206" y="620183"/>
                </a:cubicBezTo>
                <a:lnTo>
                  <a:pt x="76202" y="620183"/>
                </a:lnTo>
                <a:cubicBezTo>
                  <a:pt x="34117" y="620183"/>
                  <a:pt x="0" y="586067"/>
                  <a:pt x="0" y="543981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 w="14111">
            <a:solidFill>
              <a:srgbClr val="E07A5F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94" name="Text 92"/>
          <p:cNvSpPr/>
          <p:nvPr/>
        </p:nvSpPr>
        <p:spPr>
          <a:xfrm>
            <a:off x="10487588" y="4894297"/>
            <a:ext cx="11715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</a:t>
            </a:r>
            <a:endParaRPr lang="en-US" sz="1600" dirty="0"/>
          </a:p>
        </p:txBody>
      </p:sp>
      <p:sp>
        <p:nvSpPr>
          <p:cNvPr id="95" name="Text 93"/>
          <p:cNvSpPr/>
          <p:nvPr/>
        </p:nvSpPr>
        <p:spPr>
          <a:xfrm>
            <a:off x="10487588" y="5084634"/>
            <a:ext cx="1209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49.99%</a:t>
            </a:r>
            <a:endParaRPr lang="en-US" sz="1600" dirty="0"/>
          </a:p>
        </p:txBody>
      </p:sp>
      <p:sp>
        <p:nvSpPr>
          <p:cNvPr id="96" name="Shape 94"/>
          <p:cNvSpPr/>
          <p:nvPr/>
        </p:nvSpPr>
        <p:spPr>
          <a:xfrm>
            <a:off x="396875" y="5715000"/>
            <a:ext cx="11417300" cy="762000"/>
          </a:xfrm>
          <a:custGeom>
            <a:avLst/>
            <a:gdLst/>
            <a:ahLst/>
            <a:cxnLst/>
            <a:rect l="l" t="t" r="r" b="b"/>
            <a:pathLst>
              <a:path w="11417300" h="762000">
                <a:moveTo>
                  <a:pt x="0" y="0"/>
                </a:moveTo>
                <a:lnTo>
                  <a:pt x="11341100" y="0"/>
                </a:lnTo>
                <a:cubicBezTo>
                  <a:pt x="11383156" y="0"/>
                  <a:pt x="11417300" y="34144"/>
                  <a:pt x="11417300" y="76200"/>
                </a:cubicBezTo>
                <a:lnTo>
                  <a:pt x="11417300" y="685800"/>
                </a:lnTo>
                <a:cubicBezTo>
                  <a:pt x="11417300" y="727856"/>
                  <a:pt x="11383156" y="762000"/>
                  <a:pt x="11341100" y="762000"/>
                </a:cubicBez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/>
          <a:lstStyle/>
          <a:p>
            <a:endParaRPr lang="en-BE"/>
          </a:p>
        </p:txBody>
      </p:sp>
      <p:sp>
        <p:nvSpPr>
          <p:cNvPr id="97" name="Shape 95"/>
          <p:cNvSpPr/>
          <p:nvPr/>
        </p:nvSpPr>
        <p:spPr>
          <a:xfrm>
            <a:off x="396875" y="5715000"/>
            <a:ext cx="31750" cy="762000"/>
          </a:xfrm>
          <a:custGeom>
            <a:avLst/>
            <a:gdLst/>
            <a:ahLst/>
            <a:cxnLst/>
            <a:rect l="l" t="t" r="r" b="b"/>
            <a:pathLst>
              <a:path w="31750" h="762000">
                <a:moveTo>
                  <a:pt x="0" y="0"/>
                </a:moveTo>
                <a:lnTo>
                  <a:pt x="31750" y="0"/>
                </a:lnTo>
                <a:lnTo>
                  <a:pt x="3175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98" name="Shape 96"/>
          <p:cNvSpPr/>
          <p:nvPr/>
        </p:nvSpPr>
        <p:spPr>
          <a:xfrm>
            <a:off x="565051" y="60007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83344" y="59531"/>
                </a:moveTo>
                <a:cubicBezTo>
                  <a:pt x="83344" y="52960"/>
                  <a:pt x="88679" y="47625"/>
                  <a:pt x="95250" y="47625"/>
                </a:cubicBezTo>
                <a:cubicBezTo>
                  <a:pt x="101821" y="47625"/>
                  <a:pt x="107156" y="52960"/>
                  <a:pt x="107156" y="59531"/>
                </a:cubicBezTo>
                <a:cubicBezTo>
                  <a:pt x="107156" y="66102"/>
                  <a:pt x="101821" y="71438"/>
                  <a:pt x="95250" y="71438"/>
                </a:cubicBezTo>
                <a:cubicBezTo>
                  <a:pt x="88679" y="71438"/>
                  <a:pt x="83344" y="66102"/>
                  <a:pt x="83344" y="59531"/>
                </a:cubicBezTo>
                <a:close/>
                <a:moveTo>
                  <a:pt x="80367" y="83344"/>
                </a:moveTo>
                <a:lnTo>
                  <a:pt x="98227" y="83344"/>
                </a:lnTo>
                <a:cubicBezTo>
                  <a:pt x="103175" y="83344"/>
                  <a:pt x="107156" y="87325"/>
                  <a:pt x="107156" y="92273"/>
                </a:cubicBezTo>
                <a:lnTo>
                  <a:pt x="107156" y="125016"/>
                </a:lnTo>
                <a:lnTo>
                  <a:pt x="110133" y="125016"/>
                </a:lnTo>
                <a:cubicBezTo>
                  <a:pt x="115081" y="125016"/>
                  <a:pt x="119063" y="128997"/>
                  <a:pt x="119063" y="133945"/>
                </a:cubicBezTo>
                <a:cubicBezTo>
                  <a:pt x="119063" y="138894"/>
                  <a:pt x="115081" y="142875"/>
                  <a:pt x="110133" y="142875"/>
                </a:cubicBezTo>
                <a:lnTo>
                  <a:pt x="80367" y="142875"/>
                </a:lnTo>
                <a:cubicBezTo>
                  <a:pt x="75419" y="142875"/>
                  <a:pt x="71438" y="138894"/>
                  <a:pt x="71438" y="133945"/>
                </a:cubicBezTo>
                <a:cubicBezTo>
                  <a:pt x="71438" y="128997"/>
                  <a:pt x="75419" y="125016"/>
                  <a:pt x="80367" y="125016"/>
                </a:cubicBezTo>
                <a:lnTo>
                  <a:pt x="89297" y="125016"/>
                </a:lnTo>
                <a:lnTo>
                  <a:pt x="89297" y="101203"/>
                </a:lnTo>
                <a:lnTo>
                  <a:pt x="80367" y="101203"/>
                </a:lnTo>
                <a:cubicBezTo>
                  <a:pt x="75419" y="101203"/>
                  <a:pt x="71438" y="97222"/>
                  <a:pt x="71438" y="92273"/>
                </a:cubicBezTo>
                <a:cubicBezTo>
                  <a:pt x="71438" y="87325"/>
                  <a:pt x="75419" y="83344"/>
                  <a:pt x="80367" y="83344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99" name="Text 97"/>
          <p:cNvSpPr/>
          <p:nvPr/>
        </p:nvSpPr>
        <p:spPr>
          <a:xfrm>
            <a:off x="870645" y="5867302"/>
            <a:ext cx="108680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 Selection Strategy:</a:t>
            </a:r>
            <a:r>
              <a:rPr lang="en-US" sz="1200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Each model addresses different aspects—linear models establish baselines, ensemble methods capture complexity, and specialized losses optimize for specific business objectives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0533" y="340533"/>
            <a:ext cx="1864999" cy="311611"/>
          </a:xfrm>
          <a:custGeom>
            <a:avLst/>
            <a:gdLst/>
            <a:ahLst/>
            <a:cxnLst/>
            <a:rect l="l" t="t" r="r" b="b"/>
            <a:pathLst>
              <a:path w="1864999" h="311611">
                <a:moveTo>
                  <a:pt x="67174" y="0"/>
                </a:moveTo>
                <a:lnTo>
                  <a:pt x="1797825" y="0"/>
                </a:lnTo>
                <a:cubicBezTo>
                  <a:pt x="1834924" y="0"/>
                  <a:pt x="1864999" y="30075"/>
                  <a:pt x="1864999" y="67174"/>
                </a:cubicBezTo>
                <a:lnTo>
                  <a:pt x="1864999" y="244437"/>
                </a:lnTo>
                <a:cubicBezTo>
                  <a:pt x="1864999" y="281536"/>
                  <a:pt x="1834924" y="311611"/>
                  <a:pt x="1797825" y="311611"/>
                </a:cubicBezTo>
                <a:lnTo>
                  <a:pt x="67174" y="311611"/>
                </a:lnTo>
                <a:cubicBezTo>
                  <a:pt x="30075" y="311611"/>
                  <a:pt x="0" y="281536"/>
                  <a:pt x="0" y="244437"/>
                </a:cubicBezTo>
                <a:lnTo>
                  <a:pt x="0" y="67174"/>
                </a:lnTo>
                <a:cubicBezTo>
                  <a:pt x="0" y="30100"/>
                  <a:pt x="30100" y="0"/>
                  <a:pt x="67174" y="0"/>
                </a:cubicBezTo>
                <a:close/>
              </a:path>
            </a:pathLst>
          </a:custGeom>
          <a:solidFill>
            <a:srgbClr val="E07A5F">
              <a:alpha val="14902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479457" y="412254"/>
            <a:ext cx="1645752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kern="0" spc="46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 • Model Performance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0533" y="691453"/>
            <a:ext cx="11671405" cy="335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8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Performance Comparison: RMSE &amp; MAPE Analysis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0533" y="1164749"/>
            <a:ext cx="4602321" cy="4258057"/>
          </a:xfrm>
          <a:custGeom>
            <a:avLst/>
            <a:gdLst/>
            <a:ahLst/>
            <a:cxnLst/>
            <a:rect l="l" t="t" r="r" b="b"/>
            <a:pathLst>
              <a:path w="4602321" h="4258057">
                <a:moveTo>
                  <a:pt x="100746" y="0"/>
                </a:moveTo>
                <a:lnTo>
                  <a:pt x="4501576" y="0"/>
                </a:lnTo>
                <a:cubicBezTo>
                  <a:pt x="4557216" y="0"/>
                  <a:pt x="4602321" y="45105"/>
                  <a:pt x="4602321" y="100746"/>
                </a:cubicBezTo>
                <a:lnTo>
                  <a:pt x="4602321" y="4157311"/>
                </a:lnTo>
                <a:cubicBezTo>
                  <a:pt x="4602321" y="4212952"/>
                  <a:pt x="4557216" y="4258057"/>
                  <a:pt x="4501576" y="4258057"/>
                </a:cubicBezTo>
                <a:lnTo>
                  <a:pt x="100746" y="4258057"/>
                </a:lnTo>
                <a:cubicBezTo>
                  <a:pt x="45105" y="4258057"/>
                  <a:pt x="0" y="4212952"/>
                  <a:pt x="0" y="4157311"/>
                </a:cubicBezTo>
                <a:lnTo>
                  <a:pt x="0" y="100746"/>
                </a:lnTo>
                <a:cubicBezTo>
                  <a:pt x="0" y="45143"/>
                  <a:pt x="45143" y="0"/>
                  <a:pt x="100746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20000"/>
                </a:srgbClr>
              </a:gs>
              <a:gs pos="100000">
                <a:srgbClr val="E07A5F">
                  <a:alpha val="5000"/>
                </a:srgbClr>
              </a:gs>
            </a:gsLst>
            <a:lin ang="2700000" scaled="1"/>
          </a:gra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517796" y="1342015"/>
            <a:ext cx="395578" cy="395578"/>
          </a:xfrm>
          <a:custGeom>
            <a:avLst/>
            <a:gdLst/>
            <a:ahLst/>
            <a:cxnLst/>
            <a:rect l="l" t="t" r="r" b="b"/>
            <a:pathLst>
              <a:path w="395578" h="395578">
                <a:moveTo>
                  <a:pt x="100762" y="0"/>
                </a:moveTo>
                <a:lnTo>
                  <a:pt x="294816" y="0"/>
                </a:lnTo>
                <a:cubicBezTo>
                  <a:pt x="350428" y="0"/>
                  <a:pt x="395578" y="45150"/>
                  <a:pt x="395578" y="100762"/>
                </a:cubicBezTo>
                <a:lnTo>
                  <a:pt x="395578" y="294816"/>
                </a:lnTo>
                <a:cubicBezTo>
                  <a:pt x="395578" y="350465"/>
                  <a:pt x="350465" y="395578"/>
                  <a:pt x="294816" y="395578"/>
                </a:cubicBezTo>
                <a:lnTo>
                  <a:pt x="100762" y="395578"/>
                </a:lnTo>
                <a:cubicBezTo>
                  <a:pt x="45150" y="395578"/>
                  <a:pt x="0" y="350428"/>
                  <a:pt x="0" y="294816"/>
                </a:cubicBezTo>
                <a:lnTo>
                  <a:pt x="0" y="100762"/>
                </a:lnTo>
                <a:cubicBezTo>
                  <a:pt x="0" y="45150"/>
                  <a:pt x="45150" y="0"/>
                  <a:pt x="100762" y="0"/>
                </a:cubicBezTo>
                <a:close/>
              </a:path>
            </a:pathLst>
          </a:custGeom>
          <a:solidFill>
            <a:srgbClr val="E07A5F">
              <a:alpha val="30196"/>
            </a:srgbClr>
          </a:soli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" name="Shape 5"/>
          <p:cNvSpPr/>
          <p:nvPr/>
        </p:nvSpPr>
        <p:spPr>
          <a:xfrm>
            <a:off x="630627" y="1454846"/>
            <a:ext cx="167934" cy="167934"/>
          </a:xfrm>
          <a:custGeom>
            <a:avLst/>
            <a:gdLst/>
            <a:ahLst/>
            <a:cxnLst/>
            <a:rect l="l" t="t" r="r" b="b"/>
            <a:pathLst>
              <a:path w="167934" h="167934">
                <a:moveTo>
                  <a:pt x="47330" y="0"/>
                </a:moveTo>
                <a:lnTo>
                  <a:pt x="120801" y="0"/>
                </a:lnTo>
                <a:cubicBezTo>
                  <a:pt x="129493" y="0"/>
                  <a:pt x="136577" y="7150"/>
                  <a:pt x="136249" y="15809"/>
                </a:cubicBezTo>
                <a:cubicBezTo>
                  <a:pt x="136184" y="17548"/>
                  <a:pt x="136118" y="19286"/>
                  <a:pt x="136020" y="20992"/>
                </a:cubicBezTo>
                <a:lnTo>
                  <a:pt x="152288" y="20992"/>
                </a:lnTo>
                <a:cubicBezTo>
                  <a:pt x="160849" y="20992"/>
                  <a:pt x="168393" y="28076"/>
                  <a:pt x="167737" y="37326"/>
                </a:cubicBezTo>
                <a:cubicBezTo>
                  <a:pt x="165277" y="71339"/>
                  <a:pt x="147893" y="90035"/>
                  <a:pt x="129034" y="99809"/>
                </a:cubicBezTo>
                <a:cubicBezTo>
                  <a:pt x="123851" y="102499"/>
                  <a:pt x="118571" y="104499"/>
                  <a:pt x="113552" y="105975"/>
                </a:cubicBezTo>
                <a:cubicBezTo>
                  <a:pt x="106927" y="115356"/>
                  <a:pt x="100039" y="120309"/>
                  <a:pt x="94561" y="122966"/>
                </a:cubicBezTo>
                <a:lnTo>
                  <a:pt x="94561" y="146942"/>
                </a:lnTo>
                <a:lnTo>
                  <a:pt x="115553" y="146942"/>
                </a:lnTo>
                <a:cubicBezTo>
                  <a:pt x="121358" y="146942"/>
                  <a:pt x="126049" y="151632"/>
                  <a:pt x="126049" y="157438"/>
                </a:cubicBezTo>
                <a:cubicBezTo>
                  <a:pt x="126049" y="163244"/>
                  <a:pt x="121358" y="167934"/>
                  <a:pt x="115553" y="167934"/>
                </a:cubicBezTo>
                <a:lnTo>
                  <a:pt x="52578" y="167934"/>
                </a:lnTo>
                <a:cubicBezTo>
                  <a:pt x="46772" y="167934"/>
                  <a:pt x="42082" y="163244"/>
                  <a:pt x="42082" y="157438"/>
                </a:cubicBezTo>
                <a:cubicBezTo>
                  <a:pt x="42082" y="151632"/>
                  <a:pt x="46772" y="146942"/>
                  <a:pt x="52578" y="146942"/>
                </a:cubicBezTo>
                <a:lnTo>
                  <a:pt x="73569" y="146942"/>
                </a:lnTo>
                <a:lnTo>
                  <a:pt x="73569" y="122966"/>
                </a:lnTo>
                <a:cubicBezTo>
                  <a:pt x="68322" y="120440"/>
                  <a:pt x="61794" y="115750"/>
                  <a:pt x="55431" y="107123"/>
                </a:cubicBezTo>
                <a:cubicBezTo>
                  <a:pt x="49396" y="105549"/>
                  <a:pt x="42836" y="103155"/>
                  <a:pt x="36440" y="99547"/>
                </a:cubicBezTo>
                <a:cubicBezTo>
                  <a:pt x="18696" y="89608"/>
                  <a:pt x="2690" y="70880"/>
                  <a:pt x="394" y="37260"/>
                </a:cubicBezTo>
                <a:cubicBezTo>
                  <a:pt x="-230" y="28044"/>
                  <a:pt x="7282" y="20959"/>
                  <a:pt x="15842" y="20959"/>
                </a:cubicBezTo>
                <a:lnTo>
                  <a:pt x="32111" y="20959"/>
                </a:lnTo>
                <a:cubicBezTo>
                  <a:pt x="32012" y="19253"/>
                  <a:pt x="31947" y="17548"/>
                  <a:pt x="31881" y="15777"/>
                </a:cubicBezTo>
                <a:cubicBezTo>
                  <a:pt x="31553" y="7085"/>
                  <a:pt x="38638" y="-33"/>
                  <a:pt x="47330" y="-33"/>
                </a:cubicBezTo>
                <a:close/>
                <a:moveTo>
                  <a:pt x="33292" y="36736"/>
                </a:moveTo>
                <a:lnTo>
                  <a:pt x="16105" y="36736"/>
                </a:lnTo>
                <a:cubicBezTo>
                  <a:pt x="18138" y="64517"/>
                  <a:pt x="30897" y="78424"/>
                  <a:pt x="44050" y="85804"/>
                </a:cubicBezTo>
                <a:cubicBezTo>
                  <a:pt x="39327" y="73569"/>
                  <a:pt x="35424" y="57596"/>
                  <a:pt x="33292" y="36736"/>
                </a:cubicBezTo>
                <a:close/>
                <a:moveTo>
                  <a:pt x="124638" y="84229"/>
                </a:moveTo>
                <a:cubicBezTo>
                  <a:pt x="137922" y="76423"/>
                  <a:pt x="149927" y="62549"/>
                  <a:pt x="151960" y="36736"/>
                </a:cubicBezTo>
                <a:lnTo>
                  <a:pt x="134806" y="36736"/>
                </a:lnTo>
                <a:cubicBezTo>
                  <a:pt x="132773" y="56710"/>
                  <a:pt x="129099" y="72225"/>
                  <a:pt x="124638" y="84229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8" name="Text 6"/>
          <p:cNvSpPr/>
          <p:nvPr/>
        </p:nvSpPr>
        <p:spPr>
          <a:xfrm>
            <a:off x="1016787" y="1421317"/>
            <a:ext cx="1813686" cy="235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2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Winner: Random Forest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17796" y="1977744"/>
            <a:ext cx="4249660" cy="815412"/>
          </a:xfrm>
          <a:custGeom>
            <a:avLst/>
            <a:gdLst/>
            <a:ahLst/>
            <a:cxnLst/>
            <a:rect l="l" t="t" r="r" b="b"/>
            <a:pathLst>
              <a:path w="4249660" h="815412">
                <a:moveTo>
                  <a:pt x="67174" y="0"/>
                </a:moveTo>
                <a:lnTo>
                  <a:pt x="4182487" y="0"/>
                </a:lnTo>
                <a:cubicBezTo>
                  <a:pt x="4219586" y="0"/>
                  <a:pt x="4249660" y="30075"/>
                  <a:pt x="4249660" y="67174"/>
                </a:cubicBezTo>
                <a:lnTo>
                  <a:pt x="4249660" y="748239"/>
                </a:lnTo>
                <a:cubicBezTo>
                  <a:pt x="4249660" y="785338"/>
                  <a:pt x="4219586" y="815412"/>
                  <a:pt x="4182487" y="815412"/>
                </a:cubicBezTo>
                <a:lnTo>
                  <a:pt x="67174" y="815412"/>
                </a:lnTo>
                <a:cubicBezTo>
                  <a:pt x="30075" y="815412"/>
                  <a:pt x="0" y="785338"/>
                  <a:pt x="0" y="748239"/>
                </a:cubicBezTo>
                <a:lnTo>
                  <a:pt x="0" y="67174"/>
                </a:lnTo>
                <a:cubicBezTo>
                  <a:pt x="0" y="30075"/>
                  <a:pt x="30075" y="0"/>
                  <a:pt x="67174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0" name="Text 8"/>
          <p:cNvSpPr/>
          <p:nvPr/>
        </p:nvSpPr>
        <p:spPr>
          <a:xfrm>
            <a:off x="656721" y="2166962"/>
            <a:ext cx="403041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RMSE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765830" y="2116668"/>
            <a:ext cx="982413" cy="302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83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€12,802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56721" y="2485918"/>
            <a:ext cx="4030413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Root Mean Square Error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17796" y="3099781"/>
            <a:ext cx="4249660" cy="815412"/>
          </a:xfrm>
          <a:custGeom>
            <a:avLst/>
            <a:gdLst/>
            <a:ahLst/>
            <a:cxnLst/>
            <a:rect l="l" t="t" r="r" b="b"/>
            <a:pathLst>
              <a:path w="4249660" h="815412">
                <a:moveTo>
                  <a:pt x="67174" y="0"/>
                </a:moveTo>
                <a:lnTo>
                  <a:pt x="4182487" y="0"/>
                </a:lnTo>
                <a:cubicBezTo>
                  <a:pt x="4219586" y="0"/>
                  <a:pt x="4249660" y="30075"/>
                  <a:pt x="4249660" y="67174"/>
                </a:cubicBezTo>
                <a:lnTo>
                  <a:pt x="4249660" y="748239"/>
                </a:lnTo>
                <a:cubicBezTo>
                  <a:pt x="4249660" y="785338"/>
                  <a:pt x="4219586" y="815412"/>
                  <a:pt x="4182487" y="815412"/>
                </a:cubicBezTo>
                <a:lnTo>
                  <a:pt x="67174" y="815412"/>
                </a:lnTo>
                <a:cubicBezTo>
                  <a:pt x="30075" y="815412"/>
                  <a:pt x="0" y="785338"/>
                  <a:pt x="0" y="748239"/>
                </a:cubicBezTo>
                <a:lnTo>
                  <a:pt x="0" y="67174"/>
                </a:lnTo>
                <a:cubicBezTo>
                  <a:pt x="0" y="30075"/>
                  <a:pt x="30075" y="0"/>
                  <a:pt x="67174" y="0"/>
                </a:cubicBezTo>
                <a:close/>
              </a:path>
            </a:pathLst>
          </a:custGeom>
          <a:gradFill flip="none" rotWithShape="1">
            <a:gsLst>
              <a:gs pos="0">
                <a:srgbClr val="E07A5F">
                  <a:alpha val="30000"/>
                </a:srgbClr>
              </a:gs>
              <a:gs pos="100000">
                <a:srgbClr val="E07A5F">
                  <a:alpha val="10000"/>
                </a:srgbClr>
              </a:gs>
            </a:gsLst>
            <a:lin ang="2700000" scaled="1"/>
          </a:gradFill>
          <a:ln w="14111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4" name="Text 12"/>
          <p:cNvSpPr/>
          <p:nvPr/>
        </p:nvSpPr>
        <p:spPr>
          <a:xfrm>
            <a:off x="656721" y="3288999"/>
            <a:ext cx="411438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797318" y="3238705"/>
            <a:ext cx="957223" cy="302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83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40.53%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56721" y="3607955"/>
            <a:ext cx="4030413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Mean Absolute Percentage Error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17796" y="4221818"/>
            <a:ext cx="4249660" cy="924569"/>
          </a:xfrm>
          <a:custGeom>
            <a:avLst/>
            <a:gdLst/>
            <a:ahLst/>
            <a:cxnLst/>
            <a:rect l="l" t="t" r="r" b="b"/>
            <a:pathLst>
              <a:path w="4249660" h="924569">
                <a:moveTo>
                  <a:pt x="67170" y="0"/>
                </a:moveTo>
                <a:lnTo>
                  <a:pt x="4182490" y="0"/>
                </a:lnTo>
                <a:cubicBezTo>
                  <a:pt x="4219587" y="0"/>
                  <a:pt x="4249660" y="30073"/>
                  <a:pt x="4249660" y="67170"/>
                </a:cubicBezTo>
                <a:lnTo>
                  <a:pt x="4249660" y="857399"/>
                </a:lnTo>
                <a:cubicBezTo>
                  <a:pt x="4249660" y="894496"/>
                  <a:pt x="4219587" y="924569"/>
                  <a:pt x="4182490" y="924569"/>
                </a:cubicBezTo>
                <a:lnTo>
                  <a:pt x="67170" y="924569"/>
                </a:lnTo>
                <a:cubicBezTo>
                  <a:pt x="30073" y="924569"/>
                  <a:pt x="0" y="894496"/>
                  <a:pt x="0" y="857399"/>
                </a:cubicBezTo>
                <a:lnTo>
                  <a:pt x="0" y="67170"/>
                </a:lnTo>
                <a:cubicBezTo>
                  <a:pt x="0" y="30073"/>
                  <a:pt x="30073" y="0"/>
                  <a:pt x="67170" y="0"/>
                </a:cubicBezTo>
                <a:close/>
              </a:path>
            </a:pathLst>
          </a:custGeom>
          <a:solidFill>
            <a:srgbClr val="1A1D21">
              <a:alpha val="60000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8" name="Text 16"/>
          <p:cNvSpPr/>
          <p:nvPr/>
        </p:nvSpPr>
        <p:spPr>
          <a:xfrm>
            <a:off x="656721" y="4360742"/>
            <a:ext cx="4038810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Selection Criteria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56721" y="4629407"/>
            <a:ext cx="4030413" cy="377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26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Selected for </a:t>
            </a:r>
            <a:r>
              <a:rPr lang="en-US" sz="926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lowest MAPE</a:t>
            </a:r>
            <a:r>
              <a:rPr lang="en-US" sz="926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on individual claim predictions—critical for accurate per-policy pricing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40533" y="5569373"/>
            <a:ext cx="4602321" cy="1117693"/>
          </a:xfrm>
          <a:custGeom>
            <a:avLst/>
            <a:gdLst/>
            <a:ahLst/>
            <a:cxnLst/>
            <a:rect l="l" t="t" r="r" b="b"/>
            <a:pathLst>
              <a:path w="4602321" h="1117693">
                <a:moveTo>
                  <a:pt x="100760" y="0"/>
                </a:moveTo>
                <a:lnTo>
                  <a:pt x="4501561" y="0"/>
                </a:lnTo>
                <a:cubicBezTo>
                  <a:pt x="4557210" y="0"/>
                  <a:pt x="4602321" y="45112"/>
                  <a:pt x="4602321" y="100760"/>
                </a:cubicBezTo>
                <a:lnTo>
                  <a:pt x="4602321" y="1016933"/>
                </a:lnTo>
                <a:cubicBezTo>
                  <a:pt x="4602321" y="1072581"/>
                  <a:pt x="4557210" y="1117693"/>
                  <a:pt x="4501561" y="1117693"/>
                </a:cubicBezTo>
                <a:lnTo>
                  <a:pt x="100760" y="1117693"/>
                </a:lnTo>
                <a:cubicBezTo>
                  <a:pt x="45112" y="1117693"/>
                  <a:pt x="0" y="1072581"/>
                  <a:pt x="0" y="1016933"/>
                </a:cubicBezTo>
                <a:lnTo>
                  <a:pt x="0" y="100760"/>
                </a:lnTo>
                <a:cubicBezTo>
                  <a:pt x="0" y="45112"/>
                  <a:pt x="45112" y="0"/>
                  <a:pt x="100760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1" name="Shape 19"/>
          <p:cNvSpPr/>
          <p:nvPr/>
        </p:nvSpPr>
        <p:spPr>
          <a:xfrm>
            <a:off x="484122" y="5712961"/>
            <a:ext cx="328404" cy="328404"/>
          </a:xfrm>
          <a:custGeom>
            <a:avLst/>
            <a:gdLst/>
            <a:ahLst/>
            <a:cxnLst/>
            <a:rect l="l" t="t" r="r" b="b"/>
            <a:pathLst>
              <a:path w="328404" h="328404">
                <a:moveTo>
                  <a:pt x="100761" y="0"/>
                </a:moveTo>
                <a:lnTo>
                  <a:pt x="227643" y="0"/>
                </a:lnTo>
                <a:cubicBezTo>
                  <a:pt x="283255" y="0"/>
                  <a:pt x="328404" y="45149"/>
                  <a:pt x="328404" y="100761"/>
                </a:cubicBezTo>
                <a:lnTo>
                  <a:pt x="328404" y="227643"/>
                </a:lnTo>
                <a:cubicBezTo>
                  <a:pt x="328404" y="283292"/>
                  <a:pt x="283292" y="328404"/>
                  <a:pt x="227643" y="328404"/>
                </a:cubicBezTo>
                <a:lnTo>
                  <a:pt x="100761" y="328404"/>
                </a:lnTo>
                <a:cubicBezTo>
                  <a:pt x="45149" y="328404"/>
                  <a:pt x="0" y="283255"/>
                  <a:pt x="0" y="227643"/>
                </a:cubicBezTo>
                <a:lnTo>
                  <a:pt x="0" y="100761"/>
                </a:lnTo>
                <a:cubicBezTo>
                  <a:pt x="0" y="45149"/>
                  <a:pt x="45149" y="0"/>
                  <a:pt x="100761" y="0"/>
                </a:cubicBezTo>
                <a:close/>
              </a:path>
            </a:pathLst>
          </a:custGeom>
          <a:solidFill>
            <a:srgbClr val="8D99AE">
              <a:alpha val="30196"/>
            </a:srgbClr>
          </a:solidFill>
          <a:ln w="14111">
            <a:solidFill>
              <a:srgbClr val="8D99AE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2" name="Shape 20"/>
          <p:cNvSpPr/>
          <p:nvPr/>
        </p:nvSpPr>
        <p:spPr>
          <a:xfrm>
            <a:off x="550829" y="5800574"/>
            <a:ext cx="188926" cy="151140"/>
          </a:xfrm>
          <a:custGeom>
            <a:avLst/>
            <a:gdLst/>
            <a:ahLst/>
            <a:cxnLst/>
            <a:rect l="l" t="t" r="r" b="b"/>
            <a:pathLst>
              <a:path w="188926" h="151140">
                <a:moveTo>
                  <a:pt x="113355" y="9446"/>
                </a:moveTo>
                <a:lnTo>
                  <a:pt x="151140" y="9446"/>
                </a:lnTo>
                <a:cubicBezTo>
                  <a:pt x="156365" y="9446"/>
                  <a:pt x="160587" y="13668"/>
                  <a:pt x="160587" y="18893"/>
                </a:cubicBezTo>
                <a:cubicBezTo>
                  <a:pt x="160587" y="24118"/>
                  <a:pt x="156365" y="28339"/>
                  <a:pt x="151140" y="28339"/>
                </a:cubicBezTo>
                <a:lnTo>
                  <a:pt x="117606" y="28339"/>
                </a:lnTo>
                <a:cubicBezTo>
                  <a:pt x="116071" y="35955"/>
                  <a:pt x="110846" y="42243"/>
                  <a:pt x="103909" y="45254"/>
                </a:cubicBezTo>
                <a:lnTo>
                  <a:pt x="103909" y="132248"/>
                </a:lnTo>
                <a:lnTo>
                  <a:pt x="151140" y="132248"/>
                </a:lnTo>
                <a:cubicBezTo>
                  <a:pt x="156365" y="132248"/>
                  <a:pt x="160587" y="136469"/>
                  <a:pt x="160587" y="141694"/>
                </a:cubicBezTo>
                <a:cubicBezTo>
                  <a:pt x="160587" y="146919"/>
                  <a:pt x="156365" y="151140"/>
                  <a:pt x="151140" y="151140"/>
                </a:cubicBezTo>
                <a:lnTo>
                  <a:pt x="37785" y="151140"/>
                </a:lnTo>
                <a:cubicBezTo>
                  <a:pt x="32560" y="151140"/>
                  <a:pt x="28339" y="146919"/>
                  <a:pt x="28339" y="141694"/>
                </a:cubicBezTo>
                <a:cubicBezTo>
                  <a:pt x="28339" y="136469"/>
                  <a:pt x="32560" y="132248"/>
                  <a:pt x="37785" y="132248"/>
                </a:cubicBezTo>
                <a:lnTo>
                  <a:pt x="85017" y="132248"/>
                </a:lnTo>
                <a:lnTo>
                  <a:pt x="85017" y="45254"/>
                </a:lnTo>
                <a:cubicBezTo>
                  <a:pt x="78079" y="42213"/>
                  <a:pt x="72854" y="35925"/>
                  <a:pt x="71319" y="28339"/>
                </a:cubicBezTo>
                <a:lnTo>
                  <a:pt x="37785" y="28339"/>
                </a:lnTo>
                <a:cubicBezTo>
                  <a:pt x="32560" y="28339"/>
                  <a:pt x="28339" y="24118"/>
                  <a:pt x="28339" y="18893"/>
                </a:cubicBezTo>
                <a:cubicBezTo>
                  <a:pt x="28339" y="13668"/>
                  <a:pt x="32560" y="9446"/>
                  <a:pt x="37785" y="9446"/>
                </a:cubicBezTo>
                <a:lnTo>
                  <a:pt x="75570" y="9446"/>
                </a:lnTo>
                <a:cubicBezTo>
                  <a:pt x="79880" y="3719"/>
                  <a:pt x="86729" y="0"/>
                  <a:pt x="94463" y="0"/>
                </a:cubicBezTo>
                <a:cubicBezTo>
                  <a:pt x="102197" y="0"/>
                  <a:pt x="109046" y="3719"/>
                  <a:pt x="113355" y="9446"/>
                </a:cubicBezTo>
                <a:close/>
                <a:moveTo>
                  <a:pt x="129768" y="94463"/>
                </a:moveTo>
                <a:lnTo>
                  <a:pt x="172513" y="94463"/>
                </a:lnTo>
                <a:lnTo>
                  <a:pt x="151140" y="57799"/>
                </a:lnTo>
                <a:lnTo>
                  <a:pt x="129768" y="94463"/>
                </a:lnTo>
                <a:close/>
                <a:moveTo>
                  <a:pt x="151140" y="122802"/>
                </a:moveTo>
                <a:cubicBezTo>
                  <a:pt x="132573" y="122802"/>
                  <a:pt x="117134" y="112765"/>
                  <a:pt x="113946" y="99511"/>
                </a:cubicBezTo>
                <a:cubicBezTo>
                  <a:pt x="113178" y="96264"/>
                  <a:pt x="114241" y="92928"/>
                  <a:pt x="115924" y="90035"/>
                </a:cubicBezTo>
                <a:lnTo>
                  <a:pt x="144026" y="41859"/>
                </a:lnTo>
                <a:cubicBezTo>
                  <a:pt x="145502" y="39320"/>
                  <a:pt x="148218" y="37785"/>
                  <a:pt x="151140" y="37785"/>
                </a:cubicBezTo>
                <a:cubicBezTo>
                  <a:pt x="154063" y="37785"/>
                  <a:pt x="156779" y="39350"/>
                  <a:pt x="158255" y="41859"/>
                </a:cubicBezTo>
                <a:lnTo>
                  <a:pt x="186357" y="90035"/>
                </a:lnTo>
                <a:cubicBezTo>
                  <a:pt x="188040" y="92928"/>
                  <a:pt x="189103" y="96264"/>
                  <a:pt x="188335" y="99511"/>
                </a:cubicBezTo>
                <a:cubicBezTo>
                  <a:pt x="185147" y="112735"/>
                  <a:pt x="169708" y="122802"/>
                  <a:pt x="151140" y="122802"/>
                </a:cubicBezTo>
                <a:close/>
                <a:moveTo>
                  <a:pt x="37431" y="57799"/>
                </a:moveTo>
                <a:lnTo>
                  <a:pt x="16059" y="94463"/>
                </a:lnTo>
                <a:lnTo>
                  <a:pt x="58833" y="94463"/>
                </a:lnTo>
                <a:lnTo>
                  <a:pt x="37431" y="57799"/>
                </a:lnTo>
                <a:close/>
                <a:moveTo>
                  <a:pt x="266" y="99511"/>
                </a:moveTo>
                <a:cubicBezTo>
                  <a:pt x="-502" y="96264"/>
                  <a:pt x="561" y="92928"/>
                  <a:pt x="2243" y="90035"/>
                </a:cubicBezTo>
                <a:lnTo>
                  <a:pt x="30346" y="41859"/>
                </a:lnTo>
                <a:cubicBezTo>
                  <a:pt x="31822" y="39320"/>
                  <a:pt x="34538" y="37785"/>
                  <a:pt x="37460" y="37785"/>
                </a:cubicBezTo>
                <a:cubicBezTo>
                  <a:pt x="40383" y="37785"/>
                  <a:pt x="43099" y="39350"/>
                  <a:pt x="44575" y="41859"/>
                </a:cubicBezTo>
                <a:lnTo>
                  <a:pt x="72677" y="90035"/>
                </a:lnTo>
                <a:cubicBezTo>
                  <a:pt x="74360" y="92928"/>
                  <a:pt x="75423" y="96264"/>
                  <a:pt x="74655" y="99511"/>
                </a:cubicBezTo>
                <a:cubicBezTo>
                  <a:pt x="71467" y="112735"/>
                  <a:pt x="56028" y="122802"/>
                  <a:pt x="37460" y="122802"/>
                </a:cubicBezTo>
                <a:cubicBezTo>
                  <a:pt x="18893" y="122802"/>
                  <a:pt x="3454" y="112765"/>
                  <a:pt x="266" y="99511"/>
                </a:cubicBezTo>
                <a:close/>
              </a:path>
            </a:pathLst>
          </a:custGeom>
          <a:solidFill>
            <a:srgbClr val="8D99AE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3" name="Text 21"/>
          <p:cNvSpPr/>
          <p:nvPr/>
        </p:nvSpPr>
        <p:spPr>
          <a:xfrm>
            <a:off x="916056" y="5758591"/>
            <a:ext cx="1721322" cy="235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MAPE vs RMSE Tradeoff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92052" y="6178425"/>
            <a:ext cx="117554" cy="117554"/>
          </a:xfrm>
          <a:custGeom>
            <a:avLst/>
            <a:gdLst/>
            <a:ahLst/>
            <a:cxnLst/>
            <a:rect l="l" t="t" r="r" b="b"/>
            <a:pathLst>
              <a:path w="117554" h="117554">
                <a:moveTo>
                  <a:pt x="58777" y="117554"/>
                </a:moveTo>
                <a:cubicBezTo>
                  <a:pt x="91217" y="117554"/>
                  <a:pt x="117554" y="91217"/>
                  <a:pt x="117554" y="58777"/>
                </a:cubicBezTo>
                <a:cubicBezTo>
                  <a:pt x="117554" y="26337"/>
                  <a:pt x="91217" y="0"/>
                  <a:pt x="58777" y="0"/>
                </a:cubicBezTo>
                <a:cubicBezTo>
                  <a:pt x="26337" y="0"/>
                  <a:pt x="0" y="26337"/>
                  <a:pt x="0" y="58777"/>
                </a:cubicBezTo>
                <a:cubicBezTo>
                  <a:pt x="0" y="91217"/>
                  <a:pt x="26337" y="117554"/>
                  <a:pt x="58777" y="117554"/>
                </a:cubicBezTo>
                <a:close/>
                <a:moveTo>
                  <a:pt x="78155" y="48835"/>
                </a:moveTo>
                <a:lnTo>
                  <a:pt x="59787" y="78224"/>
                </a:lnTo>
                <a:cubicBezTo>
                  <a:pt x="58823" y="79762"/>
                  <a:pt x="57170" y="80726"/>
                  <a:pt x="55356" y="80818"/>
                </a:cubicBezTo>
                <a:cubicBezTo>
                  <a:pt x="53542" y="80910"/>
                  <a:pt x="51797" y="80083"/>
                  <a:pt x="50718" y="78614"/>
                </a:cubicBezTo>
                <a:lnTo>
                  <a:pt x="39697" y="63920"/>
                </a:lnTo>
                <a:cubicBezTo>
                  <a:pt x="37861" y="61486"/>
                  <a:pt x="38366" y="58042"/>
                  <a:pt x="40799" y="56205"/>
                </a:cubicBezTo>
                <a:cubicBezTo>
                  <a:pt x="43233" y="54369"/>
                  <a:pt x="46677" y="54874"/>
                  <a:pt x="48514" y="57307"/>
                </a:cubicBezTo>
                <a:lnTo>
                  <a:pt x="54713" y="65573"/>
                </a:lnTo>
                <a:lnTo>
                  <a:pt x="68810" y="43004"/>
                </a:lnTo>
                <a:cubicBezTo>
                  <a:pt x="70417" y="40432"/>
                  <a:pt x="73815" y="39628"/>
                  <a:pt x="76410" y="41259"/>
                </a:cubicBezTo>
                <a:cubicBezTo>
                  <a:pt x="79004" y="42889"/>
                  <a:pt x="79785" y="46264"/>
                  <a:pt x="78155" y="48858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5" name="Text 23"/>
          <p:cNvSpPr/>
          <p:nvPr/>
        </p:nvSpPr>
        <p:spPr>
          <a:xfrm>
            <a:off x="693310" y="6144896"/>
            <a:ext cx="2107570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MAPE:</a:t>
            </a:r>
            <a:r>
              <a:rPr lang="en-US" sz="926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Best for individual claim accuracy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92052" y="6413270"/>
            <a:ext cx="117554" cy="117554"/>
          </a:xfrm>
          <a:custGeom>
            <a:avLst/>
            <a:gdLst/>
            <a:ahLst/>
            <a:cxnLst/>
            <a:rect l="l" t="t" r="r" b="b"/>
            <a:pathLst>
              <a:path w="117554" h="117554">
                <a:moveTo>
                  <a:pt x="58777" y="117554"/>
                </a:moveTo>
                <a:cubicBezTo>
                  <a:pt x="91217" y="117554"/>
                  <a:pt x="117554" y="91217"/>
                  <a:pt x="117554" y="58777"/>
                </a:cubicBezTo>
                <a:cubicBezTo>
                  <a:pt x="117554" y="26337"/>
                  <a:pt x="91217" y="0"/>
                  <a:pt x="58777" y="0"/>
                </a:cubicBezTo>
                <a:cubicBezTo>
                  <a:pt x="26337" y="0"/>
                  <a:pt x="0" y="26337"/>
                  <a:pt x="0" y="58777"/>
                </a:cubicBezTo>
                <a:cubicBezTo>
                  <a:pt x="0" y="91217"/>
                  <a:pt x="26337" y="117554"/>
                  <a:pt x="58777" y="117554"/>
                </a:cubicBezTo>
                <a:close/>
                <a:moveTo>
                  <a:pt x="78155" y="48835"/>
                </a:moveTo>
                <a:lnTo>
                  <a:pt x="59787" y="78224"/>
                </a:lnTo>
                <a:cubicBezTo>
                  <a:pt x="58823" y="79762"/>
                  <a:pt x="57170" y="80726"/>
                  <a:pt x="55356" y="80818"/>
                </a:cubicBezTo>
                <a:cubicBezTo>
                  <a:pt x="53542" y="80910"/>
                  <a:pt x="51797" y="80083"/>
                  <a:pt x="50718" y="78614"/>
                </a:cubicBezTo>
                <a:lnTo>
                  <a:pt x="39697" y="63920"/>
                </a:lnTo>
                <a:cubicBezTo>
                  <a:pt x="37861" y="61486"/>
                  <a:pt x="38366" y="58042"/>
                  <a:pt x="40799" y="56205"/>
                </a:cubicBezTo>
                <a:cubicBezTo>
                  <a:pt x="43233" y="54369"/>
                  <a:pt x="46677" y="54874"/>
                  <a:pt x="48514" y="57307"/>
                </a:cubicBezTo>
                <a:lnTo>
                  <a:pt x="54713" y="65573"/>
                </a:lnTo>
                <a:lnTo>
                  <a:pt x="68810" y="43004"/>
                </a:lnTo>
                <a:cubicBezTo>
                  <a:pt x="70417" y="40432"/>
                  <a:pt x="73815" y="39628"/>
                  <a:pt x="76410" y="41259"/>
                </a:cubicBezTo>
                <a:cubicBezTo>
                  <a:pt x="79004" y="42889"/>
                  <a:pt x="79785" y="46264"/>
                  <a:pt x="78155" y="48858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7" name="Text 25"/>
          <p:cNvSpPr/>
          <p:nvPr/>
        </p:nvSpPr>
        <p:spPr>
          <a:xfrm>
            <a:off x="693310" y="6379741"/>
            <a:ext cx="2015207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RMSE:</a:t>
            </a:r>
            <a:r>
              <a:rPr lang="en-US" sz="926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Best for portfolio-level reserves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117902" y="1164749"/>
            <a:ext cx="6735082" cy="5517561"/>
          </a:xfrm>
          <a:custGeom>
            <a:avLst/>
            <a:gdLst/>
            <a:ahLst/>
            <a:cxnLst/>
            <a:rect l="l" t="t" r="r" b="b"/>
            <a:pathLst>
              <a:path w="6735082" h="5517561">
                <a:moveTo>
                  <a:pt x="100751" y="0"/>
                </a:moveTo>
                <a:lnTo>
                  <a:pt x="6634331" y="0"/>
                </a:lnTo>
                <a:cubicBezTo>
                  <a:pt x="6689974" y="0"/>
                  <a:pt x="6735082" y="45108"/>
                  <a:pt x="6735082" y="100751"/>
                </a:cubicBezTo>
                <a:lnTo>
                  <a:pt x="6735082" y="5416810"/>
                </a:lnTo>
                <a:cubicBezTo>
                  <a:pt x="6735082" y="5472453"/>
                  <a:pt x="6689974" y="5517561"/>
                  <a:pt x="6634331" y="5517561"/>
                </a:cubicBezTo>
                <a:lnTo>
                  <a:pt x="100751" y="5517561"/>
                </a:lnTo>
                <a:cubicBezTo>
                  <a:pt x="45108" y="5517561"/>
                  <a:pt x="0" y="5472453"/>
                  <a:pt x="0" y="5416810"/>
                </a:cubicBezTo>
                <a:lnTo>
                  <a:pt x="0" y="100751"/>
                </a:lnTo>
                <a:cubicBezTo>
                  <a:pt x="0" y="45145"/>
                  <a:pt x="45145" y="0"/>
                  <a:pt x="100751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C6A">
                  <a:alpha val="40000"/>
                </a:srgbClr>
              </a:gs>
              <a:gs pos="100000">
                <a:srgbClr val="4A5C6A">
                  <a:alpha val="20000"/>
                </a:srgbClr>
              </a:gs>
            </a:gsLst>
            <a:lin ang="2700000" scaled="1"/>
          </a:gradFill>
          <a:ln w="14111">
            <a:solidFill>
              <a:srgbClr val="8D99AE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9" name="Shape 27"/>
          <p:cNvSpPr/>
          <p:nvPr/>
        </p:nvSpPr>
        <p:spPr>
          <a:xfrm>
            <a:off x="5295165" y="1342015"/>
            <a:ext cx="328404" cy="328404"/>
          </a:xfrm>
          <a:custGeom>
            <a:avLst/>
            <a:gdLst/>
            <a:ahLst/>
            <a:cxnLst/>
            <a:rect l="l" t="t" r="r" b="b"/>
            <a:pathLst>
              <a:path w="328404" h="328404">
                <a:moveTo>
                  <a:pt x="100761" y="0"/>
                </a:moveTo>
                <a:lnTo>
                  <a:pt x="227643" y="0"/>
                </a:lnTo>
                <a:cubicBezTo>
                  <a:pt x="283255" y="0"/>
                  <a:pt x="328404" y="45149"/>
                  <a:pt x="328404" y="100761"/>
                </a:cubicBezTo>
                <a:lnTo>
                  <a:pt x="328404" y="227643"/>
                </a:lnTo>
                <a:cubicBezTo>
                  <a:pt x="328404" y="283292"/>
                  <a:pt x="283292" y="328404"/>
                  <a:pt x="227643" y="328404"/>
                </a:cubicBezTo>
                <a:lnTo>
                  <a:pt x="100761" y="328404"/>
                </a:lnTo>
                <a:cubicBezTo>
                  <a:pt x="45149" y="328404"/>
                  <a:pt x="0" y="283255"/>
                  <a:pt x="0" y="227643"/>
                </a:cubicBezTo>
                <a:lnTo>
                  <a:pt x="0" y="100761"/>
                </a:lnTo>
                <a:cubicBezTo>
                  <a:pt x="0" y="45149"/>
                  <a:pt x="45149" y="0"/>
                  <a:pt x="100761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0" name="Shape 28"/>
          <p:cNvSpPr/>
          <p:nvPr/>
        </p:nvSpPr>
        <p:spPr>
          <a:xfrm>
            <a:off x="5380765" y="1429627"/>
            <a:ext cx="151140" cy="151140"/>
          </a:xfrm>
          <a:custGeom>
            <a:avLst/>
            <a:gdLst/>
            <a:ahLst/>
            <a:cxnLst/>
            <a:rect l="l" t="t" r="r" b="b"/>
            <a:pathLst>
              <a:path w="151140" h="151140">
                <a:moveTo>
                  <a:pt x="9446" y="9446"/>
                </a:moveTo>
                <a:cubicBezTo>
                  <a:pt x="14671" y="9446"/>
                  <a:pt x="18893" y="13668"/>
                  <a:pt x="18893" y="18893"/>
                </a:cubicBezTo>
                <a:lnTo>
                  <a:pt x="18893" y="118079"/>
                </a:lnTo>
                <a:cubicBezTo>
                  <a:pt x="18893" y="120676"/>
                  <a:pt x="21018" y="122802"/>
                  <a:pt x="23616" y="122802"/>
                </a:cubicBezTo>
                <a:lnTo>
                  <a:pt x="141694" y="122802"/>
                </a:lnTo>
                <a:cubicBezTo>
                  <a:pt x="146919" y="122802"/>
                  <a:pt x="151140" y="127023"/>
                  <a:pt x="151140" y="132248"/>
                </a:cubicBezTo>
                <a:cubicBezTo>
                  <a:pt x="151140" y="137473"/>
                  <a:pt x="146919" y="141694"/>
                  <a:pt x="141694" y="141694"/>
                </a:cubicBezTo>
                <a:lnTo>
                  <a:pt x="23616" y="141694"/>
                </a:lnTo>
                <a:cubicBezTo>
                  <a:pt x="10568" y="141694"/>
                  <a:pt x="0" y="131126"/>
                  <a:pt x="0" y="118079"/>
                </a:cubicBezTo>
                <a:lnTo>
                  <a:pt x="0" y="18893"/>
                </a:lnTo>
                <a:cubicBezTo>
                  <a:pt x="0" y="13668"/>
                  <a:pt x="4221" y="9446"/>
                  <a:pt x="9446" y="9446"/>
                </a:cubicBezTo>
                <a:close/>
                <a:moveTo>
                  <a:pt x="37785" y="28339"/>
                </a:moveTo>
                <a:cubicBezTo>
                  <a:pt x="37785" y="23114"/>
                  <a:pt x="42006" y="18893"/>
                  <a:pt x="47231" y="18893"/>
                </a:cubicBezTo>
                <a:lnTo>
                  <a:pt x="103909" y="18893"/>
                </a:lnTo>
                <a:cubicBezTo>
                  <a:pt x="109134" y="18893"/>
                  <a:pt x="113355" y="23114"/>
                  <a:pt x="113355" y="28339"/>
                </a:cubicBezTo>
                <a:cubicBezTo>
                  <a:pt x="113355" y="33564"/>
                  <a:pt x="109134" y="37785"/>
                  <a:pt x="103909" y="37785"/>
                </a:cubicBezTo>
                <a:lnTo>
                  <a:pt x="47231" y="37785"/>
                </a:lnTo>
                <a:cubicBezTo>
                  <a:pt x="42006" y="37785"/>
                  <a:pt x="37785" y="33564"/>
                  <a:pt x="37785" y="28339"/>
                </a:cubicBezTo>
                <a:close/>
                <a:moveTo>
                  <a:pt x="47231" y="51955"/>
                </a:moveTo>
                <a:lnTo>
                  <a:pt x="85017" y="51955"/>
                </a:lnTo>
                <a:cubicBezTo>
                  <a:pt x="90242" y="51955"/>
                  <a:pt x="94463" y="56176"/>
                  <a:pt x="94463" y="61401"/>
                </a:cubicBezTo>
                <a:cubicBezTo>
                  <a:pt x="94463" y="66626"/>
                  <a:pt x="90242" y="70847"/>
                  <a:pt x="85017" y="70847"/>
                </a:cubicBezTo>
                <a:lnTo>
                  <a:pt x="47231" y="70847"/>
                </a:lnTo>
                <a:cubicBezTo>
                  <a:pt x="42006" y="70847"/>
                  <a:pt x="37785" y="66626"/>
                  <a:pt x="37785" y="61401"/>
                </a:cubicBezTo>
                <a:cubicBezTo>
                  <a:pt x="37785" y="56176"/>
                  <a:pt x="42006" y="51955"/>
                  <a:pt x="47231" y="51955"/>
                </a:cubicBezTo>
                <a:close/>
                <a:moveTo>
                  <a:pt x="47231" y="85017"/>
                </a:moveTo>
                <a:lnTo>
                  <a:pt x="122802" y="85017"/>
                </a:lnTo>
                <a:cubicBezTo>
                  <a:pt x="128027" y="85017"/>
                  <a:pt x="132248" y="89238"/>
                  <a:pt x="132248" y="94463"/>
                </a:cubicBezTo>
                <a:cubicBezTo>
                  <a:pt x="132248" y="99688"/>
                  <a:pt x="128027" y="103909"/>
                  <a:pt x="122802" y="103909"/>
                </a:cubicBezTo>
                <a:lnTo>
                  <a:pt x="47231" y="103909"/>
                </a:lnTo>
                <a:cubicBezTo>
                  <a:pt x="42006" y="103909"/>
                  <a:pt x="37785" y="99688"/>
                  <a:pt x="37785" y="94463"/>
                </a:cubicBezTo>
                <a:cubicBezTo>
                  <a:pt x="37785" y="89238"/>
                  <a:pt x="42006" y="85017"/>
                  <a:pt x="47231" y="85017"/>
                </a:cubicBez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31" name="Text 29"/>
          <p:cNvSpPr/>
          <p:nvPr/>
        </p:nvSpPr>
        <p:spPr>
          <a:xfrm>
            <a:off x="5727099" y="1387787"/>
            <a:ext cx="2250314" cy="235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2" b="1" dirty="0">
                <a:solidFill>
                  <a:srgbClr val="EDF2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Complete Model Comparison</a:t>
            </a:r>
            <a:endParaRPr lang="en-US" sz="1600" dirty="0"/>
          </a:p>
        </p:txBody>
      </p:sp>
      <p:pic>
        <p:nvPicPr>
          <p:cNvPr id="32" name="Image 0" descr="https://kimi-img.moonshot.cn/pub/slides/26-01-30-07:27:15-d5tupktr1r8gs32hh1a0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90501" y="1807479"/>
            <a:ext cx="5525025" cy="3358678"/>
          </a:xfrm>
          <a:prstGeom prst="roundRect">
            <a:avLst>
              <a:gd name="adj" fmla="val 0"/>
            </a:avLst>
          </a:prstGeom>
        </p:spPr>
      </p:pic>
      <p:sp>
        <p:nvSpPr>
          <p:cNvPr id="33" name="Shape 30"/>
          <p:cNvSpPr/>
          <p:nvPr/>
        </p:nvSpPr>
        <p:spPr>
          <a:xfrm>
            <a:off x="5213748" y="5720281"/>
            <a:ext cx="1753952" cy="594680"/>
          </a:xfrm>
          <a:custGeom>
            <a:avLst/>
            <a:gdLst/>
            <a:ahLst/>
            <a:cxnLst/>
            <a:rect l="l" t="t" r="r" b="b"/>
            <a:pathLst>
              <a:path w="3745859" h="647478">
                <a:moveTo>
                  <a:pt x="67176" y="0"/>
                </a:moveTo>
                <a:lnTo>
                  <a:pt x="3678683" y="0"/>
                </a:lnTo>
                <a:cubicBezTo>
                  <a:pt x="3715783" y="0"/>
                  <a:pt x="3745859" y="30076"/>
                  <a:pt x="3745859" y="67176"/>
                </a:cubicBezTo>
                <a:lnTo>
                  <a:pt x="3745859" y="580303"/>
                </a:lnTo>
                <a:cubicBezTo>
                  <a:pt x="3745859" y="617403"/>
                  <a:pt x="3715783" y="647478"/>
                  <a:pt x="3678683" y="647478"/>
                </a:cubicBezTo>
                <a:lnTo>
                  <a:pt x="67176" y="647478"/>
                </a:lnTo>
                <a:cubicBezTo>
                  <a:pt x="30101" y="647478"/>
                  <a:pt x="0" y="617378"/>
                  <a:pt x="0" y="580303"/>
                </a:cubicBezTo>
                <a:lnTo>
                  <a:pt x="0" y="67176"/>
                </a:lnTo>
                <a:cubicBezTo>
                  <a:pt x="0" y="30101"/>
                  <a:pt x="30101" y="0"/>
                  <a:pt x="67176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 sz="500"/>
          </a:p>
        </p:txBody>
      </p:sp>
      <p:sp>
        <p:nvSpPr>
          <p:cNvPr id="34" name="Shape 31"/>
          <p:cNvSpPr/>
          <p:nvPr/>
        </p:nvSpPr>
        <p:spPr>
          <a:xfrm>
            <a:off x="5352729" y="5774499"/>
            <a:ext cx="47180" cy="123392"/>
          </a:xfrm>
          <a:custGeom>
            <a:avLst/>
            <a:gdLst/>
            <a:ahLst/>
            <a:cxnLst/>
            <a:rect l="l" t="t" r="r" b="b"/>
            <a:pathLst>
              <a:path w="100760" h="134347">
                <a:moveTo>
                  <a:pt x="44450" y="131881"/>
                </a:moveTo>
                <a:cubicBezTo>
                  <a:pt x="47730" y="135161"/>
                  <a:pt x="53057" y="135161"/>
                  <a:pt x="56337" y="131881"/>
                </a:cubicBezTo>
                <a:lnTo>
                  <a:pt x="98320" y="89897"/>
                </a:lnTo>
                <a:cubicBezTo>
                  <a:pt x="101600" y="86617"/>
                  <a:pt x="101600" y="81290"/>
                  <a:pt x="98320" y="78011"/>
                </a:cubicBezTo>
                <a:cubicBezTo>
                  <a:pt x="95040" y="74731"/>
                  <a:pt x="89713" y="74731"/>
                  <a:pt x="86433" y="78011"/>
                </a:cubicBezTo>
                <a:lnTo>
                  <a:pt x="58777" y="105667"/>
                </a:lnTo>
                <a:lnTo>
                  <a:pt x="58777" y="8397"/>
                </a:lnTo>
                <a:cubicBezTo>
                  <a:pt x="58777" y="3752"/>
                  <a:pt x="55025" y="0"/>
                  <a:pt x="50380" y="0"/>
                </a:cubicBezTo>
                <a:cubicBezTo>
                  <a:pt x="45736" y="0"/>
                  <a:pt x="41983" y="3752"/>
                  <a:pt x="41983" y="8397"/>
                </a:cubicBezTo>
                <a:lnTo>
                  <a:pt x="41983" y="105667"/>
                </a:lnTo>
                <a:lnTo>
                  <a:pt x="14327" y="78011"/>
                </a:lnTo>
                <a:cubicBezTo>
                  <a:pt x="11047" y="74731"/>
                  <a:pt x="5720" y="74731"/>
                  <a:pt x="2440" y="78011"/>
                </a:cubicBezTo>
                <a:cubicBezTo>
                  <a:pt x="-840" y="81290"/>
                  <a:pt x="-840" y="86617"/>
                  <a:pt x="2440" y="89897"/>
                </a:cubicBezTo>
                <a:lnTo>
                  <a:pt x="44424" y="131881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 sz="500"/>
          </a:p>
        </p:txBody>
      </p:sp>
      <p:sp>
        <p:nvSpPr>
          <p:cNvPr id="35" name="Text 32"/>
          <p:cNvSpPr/>
          <p:nvPr/>
        </p:nvSpPr>
        <p:spPr>
          <a:xfrm>
            <a:off x="5554133" y="5752059"/>
            <a:ext cx="401028" cy="1850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5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Lowest RMSE</a:t>
            </a:r>
            <a:endParaRPr lang="en-US" sz="500" dirty="0"/>
          </a:p>
        </p:txBody>
      </p:sp>
      <p:sp>
        <p:nvSpPr>
          <p:cNvPr id="36" name="Text 33"/>
          <p:cNvSpPr/>
          <p:nvPr/>
        </p:nvSpPr>
        <p:spPr>
          <a:xfrm>
            <a:off x="5319144" y="6015179"/>
            <a:ext cx="1682745" cy="154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5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Actuarial XGBoost: €12,720 (portfolio focus)</a:t>
            </a:r>
            <a:endParaRPr lang="en-US" sz="500" dirty="0"/>
          </a:p>
        </p:txBody>
      </p:sp>
      <p:sp>
        <p:nvSpPr>
          <p:cNvPr id="37" name="Shape 34"/>
          <p:cNvSpPr/>
          <p:nvPr/>
        </p:nvSpPr>
        <p:spPr>
          <a:xfrm>
            <a:off x="7630045" y="5720281"/>
            <a:ext cx="1753952" cy="594680"/>
          </a:xfrm>
          <a:custGeom>
            <a:avLst/>
            <a:gdLst/>
            <a:ahLst/>
            <a:cxnLst/>
            <a:rect l="l" t="t" r="r" b="b"/>
            <a:pathLst>
              <a:path w="3745859" h="647478">
                <a:moveTo>
                  <a:pt x="67176" y="0"/>
                </a:moveTo>
                <a:lnTo>
                  <a:pt x="3678683" y="0"/>
                </a:lnTo>
                <a:cubicBezTo>
                  <a:pt x="3715783" y="0"/>
                  <a:pt x="3745859" y="30076"/>
                  <a:pt x="3745859" y="67176"/>
                </a:cubicBezTo>
                <a:lnTo>
                  <a:pt x="3745859" y="580303"/>
                </a:lnTo>
                <a:cubicBezTo>
                  <a:pt x="3745859" y="617403"/>
                  <a:pt x="3715783" y="647478"/>
                  <a:pt x="3678683" y="647478"/>
                </a:cubicBezTo>
                <a:lnTo>
                  <a:pt x="67176" y="647478"/>
                </a:lnTo>
                <a:cubicBezTo>
                  <a:pt x="30101" y="647478"/>
                  <a:pt x="0" y="617378"/>
                  <a:pt x="0" y="580303"/>
                </a:cubicBezTo>
                <a:lnTo>
                  <a:pt x="0" y="67176"/>
                </a:lnTo>
                <a:cubicBezTo>
                  <a:pt x="0" y="30101"/>
                  <a:pt x="30101" y="0"/>
                  <a:pt x="67176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 w="14111">
            <a:solidFill>
              <a:srgbClr val="E07A5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 sz="500"/>
          </a:p>
        </p:txBody>
      </p:sp>
      <p:sp>
        <p:nvSpPr>
          <p:cNvPr id="38" name="Shape 35"/>
          <p:cNvSpPr/>
          <p:nvPr/>
        </p:nvSpPr>
        <p:spPr>
          <a:xfrm>
            <a:off x="7769027" y="5774499"/>
            <a:ext cx="47180" cy="123392"/>
          </a:xfrm>
          <a:custGeom>
            <a:avLst/>
            <a:gdLst/>
            <a:ahLst/>
            <a:cxnLst/>
            <a:rect l="l" t="t" r="r" b="b"/>
            <a:pathLst>
              <a:path w="100760" h="134347">
                <a:moveTo>
                  <a:pt x="44450" y="131881"/>
                </a:moveTo>
                <a:cubicBezTo>
                  <a:pt x="47730" y="135161"/>
                  <a:pt x="53057" y="135161"/>
                  <a:pt x="56337" y="131881"/>
                </a:cubicBezTo>
                <a:lnTo>
                  <a:pt x="98320" y="89897"/>
                </a:lnTo>
                <a:cubicBezTo>
                  <a:pt x="101600" y="86617"/>
                  <a:pt x="101600" y="81290"/>
                  <a:pt x="98320" y="78011"/>
                </a:cubicBezTo>
                <a:cubicBezTo>
                  <a:pt x="95040" y="74731"/>
                  <a:pt x="89713" y="74731"/>
                  <a:pt x="86433" y="78011"/>
                </a:cubicBezTo>
                <a:lnTo>
                  <a:pt x="58777" y="105667"/>
                </a:lnTo>
                <a:lnTo>
                  <a:pt x="58777" y="8397"/>
                </a:lnTo>
                <a:cubicBezTo>
                  <a:pt x="58777" y="3752"/>
                  <a:pt x="55025" y="0"/>
                  <a:pt x="50380" y="0"/>
                </a:cubicBezTo>
                <a:cubicBezTo>
                  <a:pt x="45736" y="0"/>
                  <a:pt x="41983" y="3752"/>
                  <a:pt x="41983" y="8397"/>
                </a:cubicBezTo>
                <a:lnTo>
                  <a:pt x="41983" y="105667"/>
                </a:lnTo>
                <a:lnTo>
                  <a:pt x="14327" y="78011"/>
                </a:lnTo>
                <a:cubicBezTo>
                  <a:pt x="11047" y="74731"/>
                  <a:pt x="5720" y="74731"/>
                  <a:pt x="2440" y="78011"/>
                </a:cubicBezTo>
                <a:cubicBezTo>
                  <a:pt x="-840" y="81290"/>
                  <a:pt x="-840" y="86617"/>
                  <a:pt x="2440" y="89897"/>
                </a:cubicBezTo>
                <a:lnTo>
                  <a:pt x="44424" y="131881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 sz="500"/>
          </a:p>
        </p:txBody>
      </p:sp>
      <p:sp>
        <p:nvSpPr>
          <p:cNvPr id="39" name="Text 36"/>
          <p:cNvSpPr/>
          <p:nvPr/>
        </p:nvSpPr>
        <p:spPr>
          <a:xfrm>
            <a:off x="7970431" y="5752059"/>
            <a:ext cx="404959" cy="1850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5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Lowest MAPE</a:t>
            </a:r>
            <a:endParaRPr lang="en-US" sz="500" dirty="0"/>
          </a:p>
        </p:txBody>
      </p:sp>
      <p:sp>
        <p:nvSpPr>
          <p:cNvPr id="40" name="Text 37"/>
          <p:cNvSpPr/>
          <p:nvPr/>
        </p:nvSpPr>
        <p:spPr>
          <a:xfrm>
            <a:off x="7735441" y="6015179"/>
            <a:ext cx="1682745" cy="154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5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Random Forest: 40.53% (individual focus)</a:t>
            </a:r>
            <a:endParaRPr lang="en-US" sz="500" dirty="0"/>
          </a:p>
        </p:txBody>
      </p:sp>
      <p:sp>
        <p:nvSpPr>
          <p:cNvPr id="41" name="Shape 38"/>
          <p:cNvSpPr/>
          <p:nvPr/>
        </p:nvSpPr>
        <p:spPr>
          <a:xfrm>
            <a:off x="9953926" y="5712961"/>
            <a:ext cx="1753952" cy="594680"/>
          </a:xfrm>
          <a:custGeom>
            <a:avLst/>
            <a:gdLst/>
            <a:ahLst/>
            <a:cxnLst/>
            <a:rect l="l" t="t" r="r" b="b"/>
            <a:pathLst>
              <a:path w="3745859" h="647478">
                <a:moveTo>
                  <a:pt x="67176" y="0"/>
                </a:moveTo>
                <a:lnTo>
                  <a:pt x="3678683" y="0"/>
                </a:lnTo>
                <a:cubicBezTo>
                  <a:pt x="3715783" y="0"/>
                  <a:pt x="3745859" y="30076"/>
                  <a:pt x="3745859" y="67176"/>
                </a:cubicBezTo>
                <a:lnTo>
                  <a:pt x="3745859" y="580303"/>
                </a:lnTo>
                <a:cubicBezTo>
                  <a:pt x="3745859" y="617403"/>
                  <a:pt x="3715783" y="647478"/>
                  <a:pt x="3678683" y="647478"/>
                </a:cubicBezTo>
                <a:lnTo>
                  <a:pt x="67176" y="647478"/>
                </a:lnTo>
                <a:cubicBezTo>
                  <a:pt x="30101" y="647478"/>
                  <a:pt x="0" y="617378"/>
                  <a:pt x="0" y="580303"/>
                </a:cubicBezTo>
                <a:lnTo>
                  <a:pt x="0" y="67176"/>
                </a:lnTo>
                <a:cubicBezTo>
                  <a:pt x="0" y="30101"/>
                  <a:pt x="30101" y="0"/>
                  <a:pt x="67176" y="0"/>
                </a:cubicBezTo>
                <a:close/>
              </a:path>
            </a:pathLst>
          </a:custGeom>
          <a:solidFill>
            <a:srgbClr val="4A5C6A">
              <a:alpha val="30196"/>
            </a:srgbClr>
          </a:solidFill>
          <a:ln w="14111">
            <a:solidFill>
              <a:srgbClr val="8D99AE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BE" sz="500"/>
          </a:p>
        </p:txBody>
      </p:sp>
      <p:sp>
        <p:nvSpPr>
          <p:cNvPr id="42" name="Shape 39"/>
          <p:cNvSpPr/>
          <p:nvPr/>
        </p:nvSpPr>
        <p:spPr>
          <a:xfrm>
            <a:off x="10076116" y="5767179"/>
            <a:ext cx="62906" cy="123392"/>
          </a:xfrm>
          <a:custGeom>
            <a:avLst/>
            <a:gdLst/>
            <a:ahLst/>
            <a:cxnLst/>
            <a:rect l="l" t="t" r="r" b="b"/>
            <a:pathLst>
              <a:path w="134347" h="134347">
                <a:moveTo>
                  <a:pt x="16793" y="16793"/>
                </a:moveTo>
                <a:cubicBezTo>
                  <a:pt x="16793" y="12149"/>
                  <a:pt x="13041" y="8397"/>
                  <a:pt x="8397" y="8397"/>
                </a:cubicBezTo>
                <a:cubicBezTo>
                  <a:pt x="3752" y="8397"/>
                  <a:pt x="0" y="12149"/>
                  <a:pt x="0" y="16793"/>
                </a:cubicBezTo>
                <a:lnTo>
                  <a:pt x="0" y="104959"/>
                </a:lnTo>
                <a:cubicBezTo>
                  <a:pt x="0" y="116557"/>
                  <a:pt x="9394" y="125950"/>
                  <a:pt x="20992" y="125950"/>
                </a:cubicBezTo>
                <a:lnTo>
                  <a:pt x="125950" y="125950"/>
                </a:lnTo>
                <a:cubicBezTo>
                  <a:pt x="130595" y="125950"/>
                  <a:pt x="134347" y="122198"/>
                  <a:pt x="134347" y="117554"/>
                </a:cubicBezTo>
                <a:cubicBezTo>
                  <a:pt x="134347" y="112909"/>
                  <a:pt x="130595" y="109157"/>
                  <a:pt x="125950" y="109157"/>
                </a:cubicBezTo>
                <a:lnTo>
                  <a:pt x="20992" y="109157"/>
                </a:lnTo>
                <a:cubicBezTo>
                  <a:pt x="18683" y="109157"/>
                  <a:pt x="16793" y="107268"/>
                  <a:pt x="16793" y="104959"/>
                </a:cubicBezTo>
                <a:lnTo>
                  <a:pt x="16793" y="16793"/>
                </a:lnTo>
                <a:close/>
                <a:moveTo>
                  <a:pt x="123484" y="39517"/>
                </a:moveTo>
                <a:cubicBezTo>
                  <a:pt x="126764" y="36237"/>
                  <a:pt x="126764" y="30910"/>
                  <a:pt x="123484" y="27630"/>
                </a:cubicBezTo>
                <a:cubicBezTo>
                  <a:pt x="120204" y="24350"/>
                  <a:pt x="114877" y="24350"/>
                  <a:pt x="111597" y="27630"/>
                </a:cubicBezTo>
                <a:lnTo>
                  <a:pt x="83967" y="55287"/>
                </a:lnTo>
                <a:lnTo>
                  <a:pt x="68905" y="40252"/>
                </a:lnTo>
                <a:cubicBezTo>
                  <a:pt x="65625" y="36972"/>
                  <a:pt x="60299" y="36972"/>
                  <a:pt x="57019" y="40252"/>
                </a:cubicBezTo>
                <a:lnTo>
                  <a:pt x="31829" y="65442"/>
                </a:lnTo>
                <a:cubicBezTo>
                  <a:pt x="28549" y="68722"/>
                  <a:pt x="28549" y="74048"/>
                  <a:pt x="31829" y="77328"/>
                </a:cubicBezTo>
                <a:cubicBezTo>
                  <a:pt x="35109" y="80608"/>
                  <a:pt x="40435" y="80608"/>
                  <a:pt x="43715" y="77328"/>
                </a:cubicBezTo>
                <a:lnTo>
                  <a:pt x="62975" y="58068"/>
                </a:lnTo>
                <a:lnTo>
                  <a:pt x="78037" y="73130"/>
                </a:lnTo>
                <a:cubicBezTo>
                  <a:pt x="81317" y="76410"/>
                  <a:pt x="86643" y="76410"/>
                  <a:pt x="89923" y="73130"/>
                </a:cubicBezTo>
                <a:lnTo>
                  <a:pt x="123510" y="39543"/>
                </a:lnTo>
                <a:close/>
              </a:path>
            </a:pathLst>
          </a:custGeom>
          <a:solidFill>
            <a:srgbClr val="E07A5F"/>
          </a:solidFill>
          <a:ln/>
        </p:spPr>
        <p:txBody>
          <a:bodyPr/>
          <a:lstStyle/>
          <a:p>
            <a:endParaRPr lang="en-BE" sz="500"/>
          </a:p>
        </p:txBody>
      </p:sp>
      <p:sp>
        <p:nvSpPr>
          <p:cNvPr id="43" name="Text 40"/>
          <p:cNvSpPr/>
          <p:nvPr/>
        </p:nvSpPr>
        <p:spPr>
          <a:xfrm>
            <a:off x="10294312" y="5744739"/>
            <a:ext cx="503251" cy="1850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500" b="1" dirty="0">
                <a:solidFill>
                  <a:srgbClr val="EDF2F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Performance Gap</a:t>
            </a:r>
            <a:endParaRPr lang="en-US" sz="500" dirty="0"/>
          </a:p>
        </p:txBody>
      </p:sp>
      <p:sp>
        <p:nvSpPr>
          <p:cNvPr id="44" name="Text 41"/>
          <p:cNvSpPr/>
          <p:nvPr/>
        </p:nvSpPr>
        <p:spPr>
          <a:xfrm>
            <a:off x="10059322" y="6007859"/>
            <a:ext cx="1682745" cy="154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500" dirty="0">
                <a:solidFill>
                  <a:srgbClr val="8D99A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19.3% improvement over linear baseline</a:t>
            </a:r>
            <a:endParaRPr lang="en-US" sz="500" dirty="0"/>
          </a:p>
        </p:txBody>
      </p:sp>
      <p:sp>
        <p:nvSpPr>
          <p:cNvPr id="45" name="Text 42"/>
          <p:cNvSpPr/>
          <p:nvPr/>
        </p:nvSpPr>
        <p:spPr>
          <a:xfrm>
            <a:off x="28266" y="6744110"/>
            <a:ext cx="900576" cy="2000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700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 </a:t>
            </a:r>
            <a:endParaRPr lang="en-US" sz="7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1602</Words>
  <Application>Microsoft Macintosh PowerPoint</Application>
  <PresentationFormat>Widescreen</PresentationFormat>
  <Paragraphs>420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微软雅黑</vt:lpstr>
      <vt:lpstr>Liter</vt:lpstr>
      <vt:lpstr>MiSans</vt:lpstr>
      <vt:lpstr>Arial</vt:lpstr>
      <vt:lpstr>Quattrocento Sans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Belgian Motor Insurance Claim Severity Prediction</dc:title>
  <dc:subject>Belgian Motor Insurance Claim Severity Prediction</dc:subject>
  <dc:creator>Kimi</dc:creator>
  <cp:lastModifiedBy>Charles Nana Kwakye</cp:lastModifiedBy>
  <cp:revision>2</cp:revision>
  <dcterms:created xsi:type="dcterms:W3CDTF">2026-01-29T23:32:25Z</dcterms:created>
  <dcterms:modified xsi:type="dcterms:W3CDTF">2026-01-29T23:42:41Z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{"Label":"Belgian Motor Insurance Claim Severity Prediction","ContentProducer":"001191110108MACG2KBH8F10000","ProduceID":"19c0c14b-aa82-8c76-8000-000000f171b1","ReservedCode1":"","ContentPropagator":"001191110108MACG2KBH8F20000","PropagateID":"19c0c14b-aa82-8c76-8000-000000f171b1","ReservedCode2":""}</vt:lpwstr>
  </property>
</Properties>
</file>